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76" r:id="rId4"/>
    <p:sldId id="265" r:id="rId5"/>
    <p:sldId id="316" r:id="rId6"/>
    <p:sldId id="318" r:id="rId7"/>
    <p:sldId id="285" r:id="rId8"/>
    <p:sldId id="307" r:id="rId9"/>
    <p:sldId id="312" r:id="rId10"/>
    <p:sldId id="306" r:id="rId11"/>
    <p:sldId id="303" r:id="rId12"/>
    <p:sldId id="302" r:id="rId13"/>
    <p:sldId id="299" r:id="rId14"/>
    <p:sldId id="317" r:id="rId15"/>
  </p:sldIdLst>
  <p:sldSz cx="12192000" cy="6858000"/>
  <p:notesSz cx="7099300" cy="10234613"/>
  <p:embeddedFontLst>
    <p:embeddedFont>
      <p:font typeface="Angsana New" pitchFamily="18" charset="-34"/>
      <p:regular r:id="rId18"/>
      <p:bold r:id="rId19"/>
      <p:italic r:id="rId20"/>
      <p:boldItalic r:id="rId21"/>
    </p:embeddedFont>
    <p:embeddedFont>
      <p:font typeface="TH Sarabun New" charset="-34"/>
      <p:regular r:id="rId22"/>
      <p:bold r:id="rId23"/>
      <p:italic r:id="rId24"/>
      <p:boldItalic r:id="rId25"/>
    </p:embeddedFont>
    <p:embeddedFont>
      <p:font typeface="Microsoft YaHei" pitchFamily="34" charset="-122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NSimSun" pitchFamily="49" charset="-122"/>
      <p:regular r:id="rId32"/>
    </p:embeddedFont>
    <p:embeddedFont>
      <p:font typeface="TH SarabunPSK" pitchFamily="34" charset="-34"/>
      <p:regular r:id="rId33"/>
      <p:bold r:id="rId34"/>
      <p:italic r:id="rId35"/>
      <p:boldItalic r:id="rId36"/>
    </p:embeddedFont>
    <p:embeddedFont>
      <p:font typeface="SimSun" pitchFamily="2" charset="-122"/>
      <p:regular r:id="rId37"/>
    </p:embeddedFont>
    <p:embeddedFont>
      <p:font typeface="Calibri Light" pitchFamily="34" charset="0"/>
      <p:regular r:id="rId38"/>
      <p:italic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68" userDrawn="1">
          <p15:clr>
            <a:srgbClr val="A4A3A4"/>
          </p15:clr>
        </p15:guide>
        <p15:guide id="2" pos="2390" userDrawn="1">
          <p15:clr>
            <a:srgbClr val="A4A3A4"/>
          </p15:clr>
        </p15:guide>
        <p15:guide id="3" orient="horz" pos="2957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ABE3"/>
    <a:srgbClr val="FF99FF"/>
    <a:srgbClr val="FBD9F2"/>
    <a:srgbClr val="FFCCFF"/>
    <a:srgbClr val="8EBAE2"/>
    <a:srgbClr val="488FD0"/>
    <a:srgbClr val="FF3FC6"/>
    <a:srgbClr val="E33941"/>
    <a:srgbClr val="E7535A"/>
    <a:srgbClr val="E961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สไตล์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573" autoAdjust="0"/>
    <p:restoredTop sz="55935" autoAdjust="0"/>
  </p:normalViewPr>
  <p:slideViewPr>
    <p:cSldViewPr snapToGrid="0" showGuides="1">
      <p:cViewPr>
        <p:scale>
          <a:sx n="97" d="100"/>
          <a:sy n="97" d="100"/>
        </p:scale>
        <p:origin x="-864" y="-51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56" y="36"/>
      </p:cViewPr>
      <p:guideLst>
        <p:guide orient="horz" pos="3126"/>
        <p:guide orient="horz" pos="3224"/>
        <p:guide pos="2389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3076780" cy="511491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4021386" y="5"/>
            <a:ext cx="3076780" cy="511491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r">
              <a:defRPr sz="1200"/>
            </a:lvl1pPr>
          </a:lstStyle>
          <a:p>
            <a:fld id="{BF7D4A64-08B3-4795-9DA9-057E963D7148}" type="datetime1">
              <a:rPr lang="zh-CN" altLang="en-US" smtClean="0"/>
              <a:pPr/>
              <a:t>2024/8/6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9720736"/>
            <a:ext cx="3076780" cy="511491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386" y="9720736"/>
            <a:ext cx="3076780" cy="511491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r">
              <a:defRPr sz="1200"/>
            </a:lvl1pPr>
          </a:lstStyle>
          <a:p>
            <a:fld id="{C2A42D3E-8BD5-49DE-BB07-F0D4733CF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73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3507"/>
          </a:xfrm>
          <a:prstGeom prst="rect">
            <a:avLst/>
          </a:prstGeom>
        </p:spPr>
        <p:txBody>
          <a:bodyPr vert="horz" lIns="98018" tIns="49009" rIns="98018" bIns="49009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3507"/>
          </a:xfrm>
          <a:prstGeom prst="rect">
            <a:avLst/>
          </a:prstGeom>
        </p:spPr>
        <p:txBody>
          <a:bodyPr vert="horz" lIns="98018" tIns="49009" rIns="98018" bIns="49009" rtlCol="0"/>
          <a:lstStyle>
            <a:lvl1pPr algn="r">
              <a:defRPr sz="1300"/>
            </a:lvl1pPr>
          </a:lstStyle>
          <a:p>
            <a:fld id="{508D8315-9896-40BA-821B-D9AE936F148E}" type="datetime1">
              <a:rPr lang="zh-CN" altLang="en-US" smtClean="0"/>
              <a:pPr/>
              <a:t>2024/8/6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018" tIns="49009" rIns="98018" bIns="4900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1" y="4925411"/>
            <a:ext cx="5679440" cy="4029878"/>
          </a:xfrm>
          <a:prstGeom prst="rect">
            <a:avLst/>
          </a:prstGeom>
        </p:spPr>
        <p:txBody>
          <a:bodyPr vert="horz" lIns="98018" tIns="49009" rIns="98018" bIns="4900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3505"/>
          </a:xfrm>
          <a:prstGeom prst="rect">
            <a:avLst/>
          </a:prstGeom>
        </p:spPr>
        <p:txBody>
          <a:bodyPr vert="horz" lIns="98018" tIns="49009" rIns="98018" bIns="49009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3" cy="513505"/>
          </a:xfrm>
          <a:prstGeom prst="rect">
            <a:avLst/>
          </a:prstGeom>
        </p:spPr>
        <p:txBody>
          <a:bodyPr vert="horz" lIns="98018" tIns="49009" rIns="98018" bIns="49009" rtlCol="0" anchor="b"/>
          <a:lstStyle>
            <a:lvl1pPr algn="r">
              <a:defRPr sz="1300"/>
            </a:lvl1pPr>
          </a:lstStyle>
          <a:p>
            <a:fld id="{822BE0BE-46EA-40D2-B0A2-128018586D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9087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BE0BE-46EA-40D2-B0A2-128018586D7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01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996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567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383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0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510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488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778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59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049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80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97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7511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1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941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908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370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730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173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362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69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273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71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885556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629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56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141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16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499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9994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089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647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405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71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8A01-9B30-4636-BC81-B292722D2D0D}" type="datetimeFigureOut">
              <a:rPr lang="zh-CN" altLang="en-US" smtClean="0"/>
              <a:pPr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43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35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8A01-9B30-4636-BC81-B292722D2D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2F01-6A48-437F-83EC-C77BC123A3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18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7ABE3"/>
            </a:gs>
            <a:gs pos="25000">
              <a:srgbClr val="F7ABE3"/>
            </a:gs>
            <a:gs pos="36000">
              <a:srgbClr val="F7ABE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1520" y="999027"/>
            <a:ext cx="31357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3300" b="1" dirty="0">
                <a:solidFill>
                  <a:srgbClr val="46739C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เอกสารประกอบการชี้แจง</a:t>
            </a:r>
            <a:endParaRPr lang="zh-CN" altLang="en-US" sz="3300" b="1" dirty="0">
              <a:solidFill>
                <a:srgbClr val="46739C"/>
              </a:solidFill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  <p:sp>
        <p:nvSpPr>
          <p:cNvPr id="4" name="直角三角形 3"/>
          <p:cNvSpPr/>
          <p:nvPr/>
        </p:nvSpPr>
        <p:spPr>
          <a:xfrm rot="10800000">
            <a:off x="3863661" y="-3"/>
            <a:ext cx="8328337" cy="443033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1445" y="1620606"/>
            <a:ext cx="786330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altLang="zh-CN" sz="4000" b="1" dirty="0">
                <a:solidFill>
                  <a:srgbClr val="FF00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เสนอต่อคณะกรรมาธิการวิสามัญ</a:t>
            </a:r>
            <a:endParaRPr lang="en-US" altLang="zh-CN" sz="4000" b="1" dirty="0">
              <a:solidFill>
                <a:srgbClr val="FF0000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>
              <a:lnSpc>
                <a:spcPct val="90000"/>
              </a:lnSpc>
            </a:pPr>
            <a:r>
              <a:rPr lang="th-TH" altLang="zh-CN" sz="4000" b="1" dirty="0">
                <a:solidFill>
                  <a:srgbClr val="FF00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พิจารณาศึกษาร่างพระราชบัญญัติงบประมาณรายจ่ายประจำปีงบประมาณ พ.ศ. 256</a:t>
            </a:r>
            <a:r>
              <a:rPr lang="en-US" altLang="zh-CN" sz="4000" b="1" dirty="0">
                <a:solidFill>
                  <a:srgbClr val="FF00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8</a:t>
            </a:r>
            <a:endParaRPr lang="th-TH" altLang="zh-CN" sz="4000" b="1" dirty="0">
              <a:solidFill>
                <a:srgbClr val="FF0000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9" name="文本框 2">
            <a:extLst>
              <a:ext uri="{FF2B5EF4-FFF2-40B4-BE49-F238E27FC236}">
                <a16:creationId xmlns="" xmlns:a16="http://schemas.microsoft.com/office/drawing/2014/main" id="{BFE1DBFD-7AD8-4ECE-BF1C-552F9FCD94EE}"/>
              </a:ext>
            </a:extLst>
          </p:cNvPr>
          <p:cNvSpPr txBox="1"/>
          <p:nvPr/>
        </p:nvSpPr>
        <p:spPr>
          <a:xfrm>
            <a:off x="262787" y="3893326"/>
            <a:ext cx="4632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5400" b="1" dirty="0" smtClean="0">
                <a:ln w="9525">
                  <a:noFill/>
                </a:ln>
                <a:solidFill>
                  <a:srgbClr val="46739C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สภาผู้แทนราษฎร</a:t>
            </a:r>
            <a:endParaRPr lang="zh-CN" altLang="en-US" sz="5400" b="1" dirty="0">
              <a:ln w="9525">
                <a:noFill/>
              </a:ln>
              <a:solidFill>
                <a:srgbClr val="46739C"/>
              </a:solidFill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C0613C-04C9-1E08-200F-C014956AA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9597" y="170510"/>
            <a:ext cx="2044654" cy="2044654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="" xmlns:a16="http://schemas.microsoft.com/office/drawing/2014/main" id="{5A36632A-3CCA-1EC4-F2E8-6DDBA010D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7241" y="170510"/>
            <a:ext cx="2044800" cy="204480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="" xmlns:a16="http://schemas.microsoft.com/office/drawing/2014/main" id="{3CBDD89B-D05A-AB7B-C58D-C3ED8D6E4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3785" y="2795616"/>
            <a:ext cx="7323634" cy="4060800"/>
          </a:xfrm>
          <a:prstGeom prst="rect">
            <a:avLst/>
          </a:prstGeom>
          <a:effectLst>
            <a:softEdge rad="122646"/>
          </a:effectLst>
        </p:spPr>
      </p:pic>
      <p:pic>
        <p:nvPicPr>
          <p:cNvPr id="10" name="รูปภาพ 9" descr="17066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62" y="5466394"/>
            <a:ext cx="1105200" cy="11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3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rgbClr val="F7ABE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7"/>
          <p:cNvSpPr/>
          <p:nvPr/>
        </p:nvSpPr>
        <p:spPr>
          <a:xfrm>
            <a:off x="0" y="-1"/>
            <a:ext cx="12192000" cy="9878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6">
            <a:extLst>
              <a:ext uri="{FF2B5EF4-FFF2-40B4-BE49-F238E27FC236}">
                <a16:creationId xmlns="" xmlns:a16="http://schemas.microsoft.com/office/drawing/2014/main" id="{B87E4A24-EB67-4700-B360-73B77E1BE60B}"/>
              </a:ext>
            </a:extLst>
          </p:cNvPr>
          <p:cNvSpPr/>
          <p:nvPr/>
        </p:nvSpPr>
        <p:spPr>
          <a:xfrm>
            <a:off x="1165911" y="-46246"/>
            <a:ext cx="4294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CN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เทศบาลตำบลวังสมบูรณ์</a:t>
            </a:r>
            <a:endParaRPr lang="zh-CN" alt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13">
            <a:extLst>
              <a:ext uri="{FF2B5EF4-FFF2-40B4-BE49-F238E27FC236}">
                <a16:creationId xmlns="" xmlns:a16="http://schemas.microsoft.com/office/drawing/2014/main" id="{A15ECC40-D9A4-4191-91EE-AF2D956650C3}"/>
              </a:ext>
            </a:extLst>
          </p:cNvPr>
          <p:cNvSpPr txBox="1"/>
          <p:nvPr/>
        </p:nvSpPr>
        <p:spPr>
          <a:xfrm>
            <a:off x="5540117" y="170792"/>
            <a:ext cx="665188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งบประมาณรายจ่ายประจำปีงบประมาณ  </a:t>
            </a:r>
            <a:r>
              <a:rPr lang="th-TH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พ.ศ.256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sz="3600" b="1" dirty="0">
              <a:solidFill>
                <a:schemeClr val="accent4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矩形 31">
            <a:extLst>
              <a:ext uri="{FF2B5EF4-FFF2-40B4-BE49-F238E27FC236}">
                <a16:creationId xmlns="" xmlns:a16="http://schemas.microsoft.com/office/drawing/2014/main" id="{7813BBB0-C699-44B7-BF2B-1C5A70E3C6E6}"/>
              </a:ext>
            </a:extLst>
          </p:cNvPr>
          <p:cNvSpPr/>
          <p:nvPr/>
        </p:nvSpPr>
        <p:spPr>
          <a:xfrm>
            <a:off x="0" y="1609540"/>
            <a:ext cx="12192000" cy="955115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32">
            <a:extLst>
              <a:ext uri="{FF2B5EF4-FFF2-40B4-BE49-F238E27FC236}">
                <a16:creationId xmlns="" xmlns:a16="http://schemas.microsoft.com/office/drawing/2014/main" id="{97CE6359-4760-42B5-A284-382BF4EE4678}"/>
              </a:ext>
            </a:extLst>
          </p:cNvPr>
          <p:cNvSpPr txBox="1"/>
          <p:nvPr/>
        </p:nvSpPr>
        <p:spPr>
          <a:xfrm>
            <a:off x="-66795" y="1771626"/>
            <a:ext cx="117623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ผลสัมฤทธิ์</a:t>
            </a: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ที่คาดว่าจะ</a:t>
            </a:r>
            <a:r>
              <a:rPr lang="th-TH" sz="3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</a:t>
            </a:r>
            <a:endParaRPr lang="en-US" sz="3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ตัดมุมสี่เหลี่ยมผืนผ้าด้านทแยงมุม 3">
            <a:extLst>
              <a:ext uri="{FF2B5EF4-FFF2-40B4-BE49-F238E27FC236}">
                <a16:creationId xmlns="" xmlns:a16="http://schemas.microsoft.com/office/drawing/2014/main" id="{BABA7956-2C07-4DB4-AD75-EDED4B2A8D81}"/>
              </a:ext>
            </a:extLst>
          </p:cNvPr>
          <p:cNvSpPr/>
          <p:nvPr/>
        </p:nvSpPr>
        <p:spPr>
          <a:xfrm>
            <a:off x="1372447" y="2920654"/>
            <a:ext cx="8883868" cy="2995450"/>
          </a:xfrm>
          <a:prstGeom prst="snip2DiagRect">
            <a:avLst/>
          </a:prstGeom>
          <a:solidFill>
            <a:schemeClr val="accent2">
              <a:lumMod val="60000"/>
              <a:lumOff val="40000"/>
              <a:alpha val="8455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4">
            <a:extLst>
              <a:ext uri="{FF2B5EF4-FFF2-40B4-BE49-F238E27FC236}">
                <a16:creationId xmlns="" xmlns:a16="http://schemas.microsoft.com/office/drawing/2014/main" id="{7157AFE1-456F-4640-A620-2105F20F251D}"/>
              </a:ext>
            </a:extLst>
          </p:cNvPr>
          <p:cNvSpPr txBox="1"/>
          <p:nvPr/>
        </p:nvSpPr>
        <p:spPr>
          <a:xfrm>
            <a:off x="1499884" y="3292229"/>
            <a:ext cx="8628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ผลสัมฤทธิ์ที่คาดว่าจะได้รับ</a:t>
            </a:r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การจัดการบริการสาธารณะของเทศบาลตำบลวังสมบูรณ์เป็นไปอย่างมีประสิทธิภาพตามมาตรฐานของทางราชการ การจัดกิจกรรมสาธารณะสอดคล้องกับปัญหา และความต้องการของชุมชนไม่น้อย</a:t>
            </a:r>
            <a:r>
              <a:rPr lang="th-TH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กว่าร้อย</a:t>
            </a: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</a:t>
            </a:r>
            <a:endParaRPr lang="en-US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矩形 37">
            <a:extLst>
              <a:ext uri="{FF2B5EF4-FFF2-40B4-BE49-F238E27FC236}">
                <a16:creationId xmlns="" xmlns:a16="http://schemas.microsoft.com/office/drawing/2014/main" id="{989BEAD1-F2CA-97A3-6C1B-DAA1953710AC}"/>
              </a:ext>
            </a:extLst>
          </p:cNvPr>
          <p:cNvSpPr/>
          <p:nvPr/>
        </p:nvSpPr>
        <p:spPr>
          <a:xfrm>
            <a:off x="836987" y="613990"/>
            <a:ext cx="4092787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sz="2400" b="1" dirty="0" err="1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Wangsomboon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400" b="1" dirty="0" err="1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Subdistrict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Municipality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D4F0C6A9-31D0-E0AF-3B45-5B6F9327C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87" y="96157"/>
            <a:ext cx="795600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06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rgbClr val="F7ABE3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7"/>
          <p:cNvSpPr/>
          <p:nvPr/>
        </p:nvSpPr>
        <p:spPr>
          <a:xfrm>
            <a:off x="0" y="-1"/>
            <a:ext cx="12192000" cy="1033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6">
            <a:extLst>
              <a:ext uri="{FF2B5EF4-FFF2-40B4-BE49-F238E27FC236}">
                <a16:creationId xmlns="" xmlns:a16="http://schemas.microsoft.com/office/drawing/2014/main" id="{B87E4A24-EB67-4700-B360-73B77E1BE60B}"/>
              </a:ext>
            </a:extLst>
          </p:cNvPr>
          <p:cNvSpPr/>
          <p:nvPr/>
        </p:nvSpPr>
        <p:spPr>
          <a:xfrm>
            <a:off x="1162621" y="42861"/>
            <a:ext cx="4213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CN" sz="4800" b="1" dirty="0">
                <a:solidFill>
                  <a:schemeClr val="bg1"/>
                </a:solidFill>
              </a:rPr>
              <a:t>เทศบาลตำบลวังสมบูรณ์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กล่องข้อความ 13">
            <a:extLst>
              <a:ext uri="{FF2B5EF4-FFF2-40B4-BE49-F238E27FC236}">
                <a16:creationId xmlns="" xmlns:a16="http://schemas.microsoft.com/office/drawing/2014/main" id="{A15ECC40-D9A4-4191-91EE-AF2D956650C3}"/>
              </a:ext>
            </a:extLst>
          </p:cNvPr>
          <p:cNvSpPr txBox="1"/>
          <p:nvPr/>
        </p:nvSpPr>
        <p:spPr>
          <a:xfrm>
            <a:off x="5540117" y="255683"/>
            <a:ext cx="665188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งบประมาณรายจ่ายประจำปีงบประมาณ  พ.ศ.</a:t>
            </a:r>
            <a:r>
              <a:rPr lang="th-TH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sz="3600" b="1" dirty="0">
              <a:solidFill>
                <a:schemeClr val="accent4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矩形 31">
            <a:extLst>
              <a:ext uri="{FF2B5EF4-FFF2-40B4-BE49-F238E27FC236}">
                <a16:creationId xmlns="" xmlns:a16="http://schemas.microsoft.com/office/drawing/2014/main" id="{EC9F18A4-59B1-466D-869A-2D089F344EC9}"/>
              </a:ext>
            </a:extLst>
          </p:cNvPr>
          <p:cNvSpPr/>
          <p:nvPr/>
        </p:nvSpPr>
        <p:spPr>
          <a:xfrm>
            <a:off x="1061545" y="1964738"/>
            <a:ext cx="10174014" cy="1598235"/>
          </a:xfrm>
          <a:prstGeom prst="rect">
            <a:avLst/>
          </a:prstGeom>
          <a:solidFill>
            <a:schemeClr val="accent2">
              <a:lumMod val="60000"/>
              <a:lumOff val="4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31">
            <a:extLst>
              <a:ext uri="{FF2B5EF4-FFF2-40B4-BE49-F238E27FC236}">
                <a16:creationId xmlns="" xmlns:a16="http://schemas.microsoft.com/office/drawing/2014/main" id="{EC9F18A4-59B1-466D-869A-2D089F344EC9}"/>
              </a:ext>
            </a:extLst>
          </p:cNvPr>
          <p:cNvSpPr/>
          <p:nvPr/>
        </p:nvSpPr>
        <p:spPr>
          <a:xfrm>
            <a:off x="1229296" y="4757921"/>
            <a:ext cx="9396248" cy="955115"/>
          </a:xfrm>
          <a:prstGeom prst="rect">
            <a:avLst/>
          </a:prstGeom>
          <a:solidFill>
            <a:schemeClr val="accent2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61545" y="2292815"/>
            <a:ext cx="10174014" cy="11387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400" b="1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ผล</a:t>
            </a:r>
            <a:r>
              <a:rPr lang="th-TH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ของหน่วยงานตามข้อสังเกตของคณะกรรมาธิการวิสามัญพิจารณาศึกษาร่างพระราชบัญญัติงบประมาณรายจ่ายประจำปีงบประมาณ พ.ศ. </a:t>
            </a:r>
            <a:r>
              <a:rPr lang="th-TH" sz="3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2567  </a:t>
            </a:r>
            <a:endParaRPr lang="en-US" sz="3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5469" y="4927701"/>
            <a:ext cx="62326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--ไม่มี--</a:t>
            </a:r>
            <a:endParaRPr lang="en-US" sz="3400" b="1" dirty="0">
              <a:solidFill>
                <a:srgbClr val="00206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矩形 37">
            <a:extLst>
              <a:ext uri="{FF2B5EF4-FFF2-40B4-BE49-F238E27FC236}">
                <a16:creationId xmlns="" xmlns:a16="http://schemas.microsoft.com/office/drawing/2014/main" id="{BB564B93-7BFD-5901-248C-EF31397E160E}"/>
              </a:ext>
            </a:extLst>
          </p:cNvPr>
          <p:cNvSpPr/>
          <p:nvPr/>
        </p:nvSpPr>
        <p:spPr>
          <a:xfrm>
            <a:off x="767672" y="670725"/>
            <a:ext cx="4161717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sz="2400" b="1" dirty="0" err="1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Wangsomboon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400" b="1" dirty="0" err="1" smtClean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Subdistrict</a:t>
            </a:r>
            <a:r>
              <a:rPr lang="en-US" altLang="zh-CN" sz="2400" b="1" dirty="0" smtClean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Municipality</a:t>
            </a:r>
            <a:endParaRPr lang="en-US" altLang="zh-CN" sz="2400" b="1" dirty="0">
              <a:solidFill>
                <a:srgbClr val="EBC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C63D315A-1F6A-29B6-0725-F7C73A31E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63" y="119166"/>
            <a:ext cx="795600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9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rgbClr val="F7ABE3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7"/>
          <p:cNvSpPr/>
          <p:nvPr/>
        </p:nvSpPr>
        <p:spPr>
          <a:xfrm>
            <a:off x="0" y="-1"/>
            <a:ext cx="12192000" cy="1033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36">
            <a:extLst>
              <a:ext uri="{FF2B5EF4-FFF2-40B4-BE49-F238E27FC236}">
                <a16:creationId xmlns="" xmlns:a16="http://schemas.microsoft.com/office/drawing/2014/main" id="{B87E4A24-EB67-4700-B360-73B77E1BE60B}"/>
              </a:ext>
            </a:extLst>
          </p:cNvPr>
          <p:cNvSpPr/>
          <p:nvPr/>
        </p:nvSpPr>
        <p:spPr>
          <a:xfrm>
            <a:off x="1162621" y="42861"/>
            <a:ext cx="4213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CN" sz="4800" b="1" dirty="0">
                <a:solidFill>
                  <a:prstClr val="white"/>
                </a:solidFill>
              </a:rPr>
              <a:t>เทศบาลตำบลวังสมบูรณ์</a:t>
            </a:r>
            <a:endParaRPr lang="zh-CN" altLang="en-US" sz="4800" b="1" dirty="0">
              <a:solidFill>
                <a:prstClr val="white"/>
              </a:solidFill>
            </a:endParaRPr>
          </a:p>
        </p:txBody>
      </p:sp>
      <p:sp>
        <p:nvSpPr>
          <p:cNvPr id="7" name="กล่องข้อความ 13">
            <a:extLst>
              <a:ext uri="{FF2B5EF4-FFF2-40B4-BE49-F238E27FC236}">
                <a16:creationId xmlns="" xmlns:a16="http://schemas.microsoft.com/office/drawing/2014/main" id="{A15ECC40-D9A4-4191-91EE-AF2D956650C3}"/>
              </a:ext>
            </a:extLst>
          </p:cNvPr>
          <p:cNvSpPr txBox="1"/>
          <p:nvPr/>
        </p:nvSpPr>
        <p:spPr>
          <a:xfrm>
            <a:off x="5540117" y="255683"/>
            <a:ext cx="665188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C000">
                    <a:lumMod val="60000"/>
                    <a:lumOff val="4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งบประมาณรายจ่ายประจำปีงบประมาณ  พ.ศ.</a:t>
            </a:r>
            <a:r>
              <a:rPr lang="th-TH" sz="3600" b="1" dirty="0">
                <a:solidFill>
                  <a:srgbClr val="FFC000">
                    <a:lumMod val="60000"/>
                    <a:lumOff val="40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</a:t>
            </a:r>
            <a:r>
              <a:rPr lang="en-US" sz="3600" b="1" dirty="0">
                <a:solidFill>
                  <a:srgbClr val="FFC000">
                    <a:lumMod val="60000"/>
                    <a:lumOff val="40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sz="3600" b="1" dirty="0">
              <a:solidFill>
                <a:srgbClr val="FFC000">
                  <a:lumMod val="60000"/>
                  <a:lumOff val="40000"/>
                </a:srgb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矩形 37">
            <a:extLst>
              <a:ext uri="{FF2B5EF4-FFF2-40B4-BE49-F238E27FC236}">
                <a16:creationId xmlns="" xmlns:a16="http://schemas.microsoft.com/office/drawing/2014/main" id="{BB564B93-7BFD-5901-248C-EF31397E160E}"/>
              </a:ext>
            </a:extLst>
          </p:cNvPr>
          <p:cNvSpPr/>
          <p:nvPr/>
        </p:nvSpPr>
        <p:spPr>
          <a:xfrm>
            <a:off x="767672" y="627669"/>
            <a:ext cx="4161717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sz="2400" b="1" dirty="0" err="1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Wangsomboon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400" b="1" dirty="0" err="1" smtClean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Subdistrict</a:t>
            </a:r>
            <a:r>
              <a:rPr lang="en-US" altLang="zh-CN" sz="2400" b="1" dirty="0" smtClean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Municipality</a:t>
            </a:r>
            <a:endParaRPr lang="en-US" altLang="zh-CN" sz="2400" b="1" dirty="0">
              <a:solidFill>
                <a:srgbClr val="EBC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C63D315A-1F6A-29B6-0725-F7C73A31E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63" y="119166"/>
            <a:ext cx="795600" cy="795600"/>
          </a:xfrm>
          <a:prstGeom prst="rect">
            <a:avLst/>
          </a:prstGeom>
        </p:spPr>
      </p:pic>
      <p:pic>
        <p:nvPicPr>
          <p:cNvPr id="13" name="Picture 3" descr="C:\Users\phoenixcom\Desktop\310778912_462559359241843_126428677600609572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766"/>
            <a:ext cx="12192000" cy="617183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ชื่อเรื่อง 1">
            <a:extLst>
              <a:ext uri="{FF2B5EF4-FFF2-40B4-BE49-F238E27FC236}">
                <a16:creationId xmlns="" xmlns:a16="http://schemas.microsoft.com/office/drawing/2014/main" id="{6A5CEFDE-48BF-4CEB-BD56-05E24E8F2703}"/>
              </a:ext>
            </a:extLst>
          </p:cNvPr>
          <p:cNvSpPr txBox="1">
            <a:spLocks/>
          </p:cNvSpPr>
          <p:nvPr/>
        </p:nvSpPr>
        <p:spPr>
          <a:xfrm>
            <a:off x="2943154" y="5447071"/>
            <a:ext cx="6627401" cy="1388197"/>
          </a:xfrm>
          <a:prstGeom prst="rect">
            <a:avLst/>
          </a:prstGeom>
          <a:solidFill>
            <a:srgbClr val="F7ABE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เทศบาลตำบลวังสมบูรณ์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ขอบคุณ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ทุกท่าน</a:t>
            </a:r>
          </a:p>
        </p:txBody>
      </p:sp>
    </p:spTree>
    <p:extLst>
      <p:ext uri="{BB962C8B-B14F-4D97-AF65-F5344CB8AC3E}">
        <p14:creationId xmlns:p14="http://schemas.microsoft.com/office/powerpoint/2010/main" xmlns="" val="275469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ABE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A2460ECD-80D3-09F0-A241-A17D5EB1A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5400" y="1037444"/>
            <a:ext cx="1501200" cy="1501200"/>
          </a:xfrm>
          <a:prstGeom prst="rect">
            <a:avLst/>
          </a:prstGeom>
        </p:spPr>
      </p:pic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806363" y="1221306"/>
            <a:ext cx="415925" cy="566738"/>
          </a:xfrm>
          <a:custGeom>
            <a:avLst/>
            <a:gdLst>
              <a:gd name="T0" fmla="*/ 8 w 60"/>
              <a:gd name="T1" fmla="*/ 0 h 83"/>
              <a:gd name="T2" fmla="*/ 52 w 60"/>
              <a:gd name="T3" fmla="*/ 0 h 83"/>
              <a:gd name="T4" fmla="*/ 60 w 60"/>
              <a:gd name="T5" fmla="*/ 8 h 83"/>
              <a:gd name="T6" fmla="*/ 60 w 60"/>
              <a:gd name="T7" fmla="*/ 75 h 83"/>
              <a:gd name="T8" fmla="*/ 52 w 60"/>
              <a:gd name="T9" fmla="*/ 83 h 83"/>
              <a:gd name="T10" fmla="*/ 8 w 60"/>
              <a:gd name="T11" fmla="*/ 83 h 83"/>
              <a:gd name="T12" fmla="*/ 0 w 60"/>
              <a:gd name="T13" fmla="*/ 75 h 83"/>
              <a:gd name="T14" fmla="*/ 0 w 60"/>
              <a:gd name="T15" fmla="*/ 8 h 83"/>
              <a:gd name="T16" fmla="*/ 8 w 60"/>
              <a:gd name="T17" fmla="*/ 0 h 83"/>
              <a:gd name="T18" fmla="*/ 27 w 60"/>
              <a:gd name="T19" fmla="*/ 72 h 83"/>
              <a:gd name="T20" fmla="*/ 27 w 60"/>
              <a:gd name="T21" fmla="*/ 79 h 83"/>
              <a:gd name="T22" fmla="*/ 34 w 60"/>
              <a:gd name="T23" fmla="*/ 79 h 83"/>
              <a:gd name="T24" fmla="*/ 34 w 60"/>
              <a:gd name="T25" fmla="*/ 72 h 83"/>
              <a:gd name="T26" fmla="*/ 27 w 60"/>
              <a:gd name="T27" fmla="*/ 72 h 83"/>
              <a:gd name="T28" fmla="*/ 20 w 60"/>
              <a:gd name="T29" fmla="*/ 4 h 83"/>
              <a:gd name="T30" fmla="*/ 20 w 60"/>
              <a:gd name="T31" fmla="*/ 7 h 83"/>
              <a:gd name="T32" fmla="*/ 39 w 60"/>
              <a:gd name="T33" fmla="*/ 7 h 83"/>
              <a:gd name="T34" fmla="*/ 39 w 60"/>
              <a:gd name="T35" fmla="*/ 4 h 83"/>
              <a:gd name="T36" fmla="*/ 20 w 60"/>
              <a:gd name="T37" fmla="*/ 4 h 83"/>
              <a:gd name="T38" fmla="*/ 6 w 60"/>
              <a:gd name="T39" fmla="*/ 11 h 83"/>
              <a:gd name="T40" fmla="*/ 6 w 60"/>
              <a:gd name="T41" fmla="*/ 69 h 83"/>
              <a:gd name="T42" fmla="*/ 54 w 60"/>
              <a:gd name="T43" fmla="*/ 69 h 83"/>
              <a:gd name="T44" fmla="*/ 54 w 60"/>
              <a:gd name="T45" fmla="*/ 11 h 83"/>
              <a:gd name="T46" fmla="*/ 6 w 60"/>
              <a:gd name="T47" fmla="*/ 1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83">
                <a:moveTo>
                  <a:pt x="8" y="0"/>
                </a:moveTo>
                <a:cubicBezTo>
                  <a:pt x="52" y="0"/>
                  <a:pt x="52" y="0"/>
                  <a:pt x="52" y="0"/>
                </a:cubicBezTo>
                <a:cubicBezTo>
                  <a:pt x="57" y="0"/>
                  <a:pt x="60" y="4"/>
                  <a:pt x="60" y="8"/>
                </a:cubicBezTo>
                <a:cubicBezTo>
                  <a:pt x="60" y="75"/>
                  <a:pt x="60" y="75"/>
                  <a:pt x="60" y="75"/>
                </a:cubicBezTo>
                <a:cubicBezTo>
                  <a:pt x="60" y="79"/>
                  <a:pt x="57" y="83"/>
                  <a:pt x="52" y="83"/>
                </a:cubicBezTo>
                <a:cubicBezTo>
                  <a:pt x="8" y="83"/>
                  <a:pt x="8" y="83"/>
                  <a:pt x="8" y="83"/>
                </a:cubicBezTo>
                <a:cubicBezTo>
                  <a:pt x="3" y="83"/>
                  <a:pt x="0" y="79"/>
                  <a:pt x="0" y="75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lose/>
                <a:moveTo>
                  <a:pt x="27" y="72"/>
                </a:moveTo>
                <a:cubicBezTo>
                  <a:pt x="27" y="79"/>
                  <a:pt x="27" y="79"/>
                  <a:pt x="27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72"/>
                  <a:pt x="34" y="72"/>
                  <a:pt x="34" y="72"/>
                </a:cubicBezTo>
                <a:cubicBezTo>
                  <a:pt x="27" y="72"/>
                  <a:pt x="27" y="72"/>
                  <a:pt x="27" y="72"/>
                </a:cubicBezTo>
                <a:close/>
                <a:moveTo>
                  <a:pt x="20" y="4"/>
                </a:moveTo>
                <a:cubicBezTo>
                  <a:pt x="20" y="7"/>
                  <a:pt x="20" y="7"/>
                  <a:pt x="20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4"/>
                  <a:pt x="39" y="4"/>
                  <a:pt x="39" y="4"/>
                </a:cubicBezTo>
                <a:cubicBezTo>
                  <a:pt x="20" y="4"/>
                  <a:pt x="20" y="4"/>
                  <a:pt x="20" y="4"/>
                </a:cubicBezTo>
                <a:close/>
                <a:moveTo>
                  <a:pt x="6" y="11"/>
                </a:moveTo>
                <a:cubicBezTo>
                  <a:pt x="6" y="69"/>
                  <a:pt x="6" y="69"/>
                  <a:pt x="6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11"/>
                  <a:pt x="54" y="11"/>
                  <a:pt x="54" y="11"/>
                </a:cubicBezTo>
                <a:lnTo>
                  <a:pt x="6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065910" y="2473907"/>
            <a:ext cx="20601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altLang="zh-CN" sz="6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</a:t>
            </a:r>
            <a:endParaRPr lang="zh-CN" altLang="en-US" sz="6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8574" y="3544287"/>
            <a:ext cx="11851505" cy="278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altLang="zh-CN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การคมนาคมสะดวก  ประชาชนมีคุณภาพ ส่งเสริมการกสิกรรม พัฒนาแหล่งท่องเที่ยว และการบริหารจัดการ</a:t>
            </a:r>
            <a:endParaRPr lang="en-US" altLang="zh-CN" sz="72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6300751"/>
            <a:ext cx="12192000" cy="557249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0" y="1"/>
            <a:ext cx="12192000" cy="9863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820919" y="12300"/>
            <a:ext cx="4294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CN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เทศบาลตำบลวังสมบูรณ์</a:t>
            </a:r>
            <a:endParaRPr lang="zh-CN" alt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30383" y="663191"/>
            <a:ext cx="3990195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sz="2400" b="1" dirty="0" err="1" smtClean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Wansomboon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400" b="1" dirty="0" err="1" smtClean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Subdistrict</a:t>
            </a:r>
            <a:r>
              <a:rPr lang="en-US" altLang="zh-CN" sz="2400" b="1" dirty="0" smtClean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Municipality</a:t>
            </a:r>
            <a:endParaRPr lang="en-US" altLang="zh-CN" sz="2400" b="1" dirty="0">
              <a:solidFill>
                <a:srgbClr val="EBC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0" name="กล่องข้อความ 13">
            <a:extLst>
              <a:ext uri="{FF2B5EF4-FFF2-40B4-BE49-F238E27FC236}">
                <a16:creationId xmlns="" xmlns:a16="http://schemas.microsoft.com/office/drawing/2014/main" id="{F3D0FDA4-3E12-4684-ACE9-7B7A2E633EC2}"/>
              </a:ext>
            </a:extLst>
          </p:cNvPr>
          <p:cNvSpPr txBox="1"/>
          <p:nvPr/>
        </p:nvSpPr>
        <p:spPr>
          <a:xfrm>
            <a:off x="5555088" y="340026"/>
            <a:ext cx="665188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งบประมาณรายจ่ายประจำปีงบประมาณ  พ.ศ.2568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2CFDD803-3535-B4EC-8FCC-83D1CADB26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881" y="53151"/>
            <a:ext cx="838800" cy="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90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ABE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17907449">
            <a:off x="8743997" y="1722502"/>
            <a:ext cx="1286118" cy="1471453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4357435">
            <a:off x="9592370" y="2572014"/>
            <a:ext cx="1627119" cy="1861594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4770" y="26495"/>
            <a:ext cx="12192000" cy="9075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กล่องข้อความ 13">
            <a:extLst>
              <a:ext uri="{FF2B5EF4-FFF2-40B4-BE49-F238E27FC236}">
                <a16:creationId xmlns="" xmlns:a16="http://schemas.microsoft.com/office/drawing/2014/main" id="{A15ECC40-D9A4-4191-91EE-AF2D956650C3}"/>
              </a:ext>
            </a:extLst>
          </p:cNvPr>
          <p:cNvSpPr txBox="1"/>
          <p:nvPr/>
        </p:nvSpPr>
        <p:spPr>
          <a:xfrm>
            <a:off x="5525347" y="247185"/>
            <a:ext cx="665188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งบประมาณรายจ่ายประจำปีงบประมาณ  พ.ศ.2568</a:t>
            </a:r>
          </a:p>
        </p:txBody>
      </p:sp>
      <p:sp>
        <p:nvSpPr>
          <p:cNvPr id="36" name="文本框 32">
            <a:extLst>
              <a:ext uri="{FF2B5EF4-FFF2-40B4-BE49-F238E27FC236}">
                <a16:creationId xmlns="" xmlns:a16="http://schemas.microsoft.com/office/drawing/2014/main" id="{3E84DBF6-7D95-4471-8A8D-81513ADC7045}"/>
              </a:ext>
            </a:extLst>
          </p:cNvPr>
          <p:cNvSpPr txBox="1"/>
          <p:nvPr/>
        </p:nvSpPr>
        <p:spPr>
          <a:xfrm>
            <a:off x="284085" y="1130972"/>
            <a:ext cx="32784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11500" b="1" dirty="0">
                <a:solidFill>
                  <a:srgbClr val="FF00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พันธกิจ</a:t>
            </a:r>
            <a:endParaRPr lang="zh-CN" altLang="en-US" sz="11500" b="1" dirty="0">
              <a:solidFill>
                <a:srgbClr val="FF0000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2" name="วงรี 1">
            <a:extLst>
              <a:ext uri="{FF2B5EF4-FFF2-40B4-BE49-F238E27FC236}">
                <a16:creationId xmlns="" xmlns:a16="http://schemas.microsoft.com/office/drawing/2014/main" id="{6ECAB51F-4D0E-4233-88E3-B674AB8840B9}"/>
              </a:ext>
            </a:extLst>
          </p:cNvPr>
          <p:cNvSpPr/>
          <p:nvPr/>
        </p:nvSpPr>
        <p:spPr>
          <a:xfrm>
            <a:off x="133164" y="6338657"/>
            <a:ext cx="150921" cy="150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任意多边形 11">
            <a:extLst>
              <a:ext uri="{FF2B5EF4-FFF2-40B4-BE49-F238E27FC236}">
                <a16:creationId xmlns="" xmlns:a16="http://schemas.microsoft.com/office/drawing/2014/main" id="{B9064076-7E24-49A9-9F45-AF68EFBA0B77}"/>
              </a:ext>
            </a:extLst>
          </p:cNvPr>
          <p:cNvSpPr/>
          <p:nvPr/>
        </p:nvSpPr>
        <p:spPr>
          <a:xfrm rot="16200000">
            <a:off x="7959425" y="2841772"/>
            <a:ext cx="1052278" cy="120391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12">
            <a:extLst>
              <a:ext uri="{FF2B5EF4-FFF2-40B4-BE49-F238E27FC236}">
                <a16:creationId xmlns="" xmlns:a16="http://schemas.microsoft.com/office/drawing/2014/main" id="{B54573E8-3AFD-450F-93FF-0C954892A698}"/>
              </a:ext>
            </a:extLst>
          </p:cNvPr>
          <p:cNvSpPr/>
          <p:nvPr/>
        </p:nvSpPr>
        <p:spPr>
          <a:xfrm rot="7586592">
            <a:off x="9797770" y="4223801"/>
            <a:ext cx="1216321" cy="139159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11">
            <a:extLst>
              <a:ext uri="{FF2B5EF4-FFF2-40B4-BE49-F238E27FC236}">
                <a16:creationId xmlns="" xmlns:a16="http://schemas.microsoft.com/office/drawing/2014/main" id="{C0A82BEE-C70D-4597-A8DB-07B70B35EFBC}"/>
              </a:ext>
            </a:extLst>
          </p:cNvPr>
          <p:cNvSpPr/>
          <p:nvPr/>
        </p:nvSpPr>
        <p:spPr>
          <a:xfrm rot="14425363">
            <a:off x="8071992" y="3780128"/>
            <a:ext cx="1558590" cy="1783190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ยางแตกออกแบบ, วาด, เชิงกลยุทธ์การบริหารจัดการ png - png ยางแตกออกแบบ, วาด,  เชิงกลยุทธ์การบริหารจัดการ icon vector">
            <a:extLst>
              <a:ext uri="{FF2B5EF4-FFF2-40B4-BE49-F238E27FC236}">
                <a16:creationId xmlns="" xmlns:a16="http://schemas.microsoft.com/office/drawing/2014/main" id="{0418924C-9C2A-424E-A4BE-6C7736DB3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00" b="95600" l="10000" r="90000">
                        <a14:foregroundMark x1="64111" y1="17800" x2="54889" y2="4600"/>
                        <a14:foregroundMark x1="54889" y1="4600" x2="46222" y2="4200"/>
                        <a14:foregroundMark x1="46222" y1="4200" x2="38000" y2="8400"/>
                        <a14:foregroundMark x1="38000" y1="8400" x2="35889" y2="12400"/>
                        <a14:foregroundMark x1="63889" y1="84800" x2="58333" y2="93000"/>
                        <a14:foregroundMark x1="58333" y1="93000" x2="44333" y2="95600"/>
                        <a14:foregroundMark x1="44333" y1="95600" x2="31444" y2="80600"/>
                        <a14:foregroundMark x1="31444" y1="80600" x2="29000" y2="74600"/>
                        <a14:foregroundMark x1="56000" y1="5000" x2="48333" y2="1600"/>
                        <a14:foregroundMark x1="48333" y1="1600" x2="43333" y2="4800"/>
                        <a14:foregroundMark x1="51889" y1="10200" x2="48889" y2="21400"/>
                        <a14:foregroundMark x1="48889" y1="21400" x2="48889" y2="21400"/>
                        <a14:foregroundMark x1="63333" y1="60000" x2="55000" y2="60200"/>
                        <a14:foregroundMark x1="55000" y1="60200" x2="53667" y2="71600"/>
                        <a14:foregroundMark x1="53667" y1="71600" x2="60778" y2="75400"/>
                        <a14:foregroundMark x1="60778" y1="75400" x2="64889" y2="67400"/>
                        <a14:foregroundMark x1="64889" y1="67400" x2="54556" y2="67200"/>
                        <a14:foregroundMark x1="60778" y1="64400" x2="61111" y2="69600"/>
                        <a14:foregroundMark x1="60667" y1="64400" x2="56333" y2="64000"/>
                        <a14:foregroundMark x1="60333" y1="71000" x2="55333" y2="68000"/>
                        <a14:backgroundMark x1="23778" y1="4200" x2="23778" y2="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9197" y="3928727"/>
            <a:ext cx="2262569" cy="12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taurant Coffee u Kawiarza, Biuro Marketing การจัดการแบรนด์,  ไอคอนโครงสร้างพื้นฐาน, มุม, ดำและขาว png | PNGEgg">
            <a:extLst>
              <a:ext uri="{FF2B5EF4-FFF2-40B4-BE49-F238E27FC236}">
                <a16:creationId xmlns="" xmlns:a16="http://schemas.microsoft.com/office/drawing/2014/main" id="{59A901A2-0C37-4D0C-BC34-F108ECC5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667" b="99500" l="10000" r="90000">
                        <a14:foregroundMark x1="34444" y1="33000" x2="33889" y2="73167"/>
                        <a14:foregroundMark x1="57556" y1="46833" x2="52778" y2="54833"/>
                        <a14:foregroundMark x1="52778" y1="54833" x2="51000" y2="63167"/>
                        <a14:foregroundMark x1="36889" y1="34667" x2="35556" y2="43000"/>
                        <a14:foregroundMark x1="64889" y1="86167" x2="59000" y2="95333"/>
                        <a14:foregroundMark x1="59000" y1="95333" x2="44778" y2="97000"/>
                        <a14:foregroundMark x1="44778" y1="97000" x2="33333" y2="90333"/>
                        <a14:foregroundMark x1="33333" y1="90333" x2="31889" y2="87167"/>
                        <a14:foregroundMark x1="58556" y1="95333" x2="51889" y2="99500"/>
                        <a14:foregroundMark x1="51889" y1="99500" x2="38222" y2="92500"/>
                        <a14:foregroundMark x1="38222" y1="92500" x2="35222" y2="89500"/>
                        <a14:foregroundMark x1="58333" y1="97167" x2="52778" y2="99333"/>
                        <a14:foregroundMark x1="52778" y1="99333" x2="45222" y2="98833"/>
                        <a14:foregroundMark x1="45222" y1="98833" x2="38222" y2="93833"/>
                        <a14:foregroundMark x1="38222" y1="93833" x2="36889" y2="91333"/>
                        <a14:foregroundMark x1="65444" y1="14333" x2="60333" y2="6833"/>
                        <a14:foregroundMark x1="60333" y1="6833" x2="54333" y2="3333"/>
                        <a14:foregroundMark x1="54333" y1="3333" x2="47111" y2="2667"/>
                        <a14:foregroundMark x1="47111" y1="2667" x2="32444" y2="11333"/>
                        <a14:foregroundMark x1="32444" y1="11333" x2="27333" y2="16833"/>
                        <a14:foregroundMark x1="27333" y1="16833" x2="27111" y2="17500"/>
                        <a14:foregroundMark x1="38111" y1="32333" x2="22444" y2="38833"/>
                        <a14:foregroundMark x1="58111" y1="41167" x2="30000" y2="55833"/>
                        <a14:foregroundMark x1="30000" y1="55833" x2="29556" y2="56167"/>
                        <a14:foregroundMark x1="68889" y1="64833" x2="63111" y2="67833"/>
                        <a14:foregroundMark x1="63111" y1="67833" x2="42000" y2="69333"/>
                        <a14:foregroundMark x1="70889" y1="69500" x2="47333" y2="69500"/>
                        <a14:foregroundMark x1="55778" y1="97333" x2="48778" y2="99500"/>
                        <a14:foregroundMark x1="48778" y1="99500" x2="43556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932" y="2896772"/>
            <a:ext cx="1971348" cy="131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การ์ตูนหมวกใบปริญญาตรีและฤดูกาลรวมกัน ดาวน์โหลดรูปภาพ (รหัส) 401364468_ขนาด  2.6 MB_รูปแบบรูปภาพ PSD _th.lovepik.com">
            <a:extLst>
              <a:ext uri="{FF2B5EF4-FFF2-40B4-BE49-F238E27FC236}">
                <a16:creationId xmlns="" xmlns:a16="http://schemas.microsoft.com/office/drawing/2014/main" id="{28C47A4D-B99B-BCF5-09BA-9F854538BD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8245" y="1963901"/>
            <a:ext cx="1029835" cy="1029835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32" name="Picture 1" descr="รูปผู้ใช้เวกเตอร์ไอคอน PNG , ผู้ใช้, ชาย, สัญลักษณ์ภาพ PNG และ เวกเตอร์  สำหรับการดาวน์โหลดฟรี">
            <a:extLst>
              <a:ext uri="{FF2B5EF4-FFF2-40B4-BE49-F238E27FC236}">
                <a16:creationId xmlns="" xmlns:a16="http://schemas.microsoft.com/office/drawing/2014/main" id="{437B82AB-753B-D6F0-AA48-E4DD739EE7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2884" y="2951485"/>
            <a:ext cx="845361" cy="845361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35" name="Picture 2" descr="เป็นธรรมชาติสภาพแวดล้อม, คอมพิวเตอร์ของไอคอน, สภาพแวดล้อม png - png  เป็นธรรมชาติสภาพแวดล้อม, คอมพิวเตอร์ของไอคอน, สภาพแวดล้อม icon vector">
            <a:extLst>
              <a:ext uri="{FF2B5EF4-FFF2-40B4-BE49-F238E27FC236}">
                <a16:creationId xmlns="" xmlns:a16="http://schemas.microsoft.com/office/drawing/2014/main" id="{B197DBAD-F27E-DEFD-6EDA-10EC52A8828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55" t="11596" r="21479" b="12352"/>
          <a:stretch/>
        </p:blipFill>
        <p:spPr bwMode="auto">
          <a:xfrm>
            <a:off x="9842202" y="4412247"/>
            <a:ext cx="996211" cy="949380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8" name="矩形 36">
            <a:extLst>
              <a:ext uri="{FF2B5EF4-FFF2-40B4-BE49-F238E27FC236}">
                <a16:creationId xmlns="" xmlns:a16="http://schemas.microsoft.com/office/drawing/2014/main" id="{D1C94256-A853-AB0D-DDBE-F3DCD6F00DF9}"/>
              </a:ext>
            </a:extLst>
          </p:cNvPr>
          <p:cNvSpPr/>
          <p:nvPr/>
        </p:nvSpPr>
        <p:spPr>
          <a:xfrm>
            <a:off x="786964" y="26495"/>
            <a:ext cx="4294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CN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เทศบาลตำบลวังสมบูรณ์</a:t>
            </a:r>
            <a:endParaRPr lang="zh-CN" alt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矩形 37">
            <a:extLst>
              <a:ext uri="{FF2B5EF4-FFF2-40B4-BE49-F238E27FC236}">
                <a16:creationId xmlns="" xmlns:a16="http://schemas.microsoft.com/office/drawing/2014/main" id="{6D5144AB-1F2E-811B-79A0-B1BC886F76BF}"/>
              </a:ext>
            </a:extLst>
          </p:cNvPr>
          <p:cNvSpPr/>
          <p:nvPr/>
        </p:nvSpPr>
        <p:spPr>
          <a:xfrm>
            <a:off x="743255" y="654359"/>
            <a:ext cx="4092787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sz="2400" b="1" dirty="0" err="1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Wangsomboon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400" b="1" dirty="0" err="1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Subdistrict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altLang="zh-CN" sz="2400" b="1" dirty="0" smtClean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Municipality</a:t>
            </a:r>
            <a:endParaRPr lang="en-US" altLang="zh-CN" sz="2400" b="1" dirty="0">
              <a:solidFill>
                <a:srgbClr val="EBC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ADEABBF3-50E3-9195-DADE-D431A570FD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" y="82473"/>
            <a:ext cx="795600" cy="7956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800619" y="2993020"/>
            <a:ext cx="7105954" cy="2600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การจัดระบบบริการสาธารณะ เพื่อประโยชน์ของประชาชนในท้องถิ่นของตนเอง    5 </a:t>
            </a:r>
            <a: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 ดังนี้</a:t>
            </a:r>
          </a:p>
          <a:p>
            <a: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การ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จัดบริการสาธารณะด้านการศึกษา</a:t>
            </a:r>
          </a:p>
          <a:p>
            <a: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การ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จัดบริการสาธารณะด้านโครงสร้างพื้นฐาน</a:t>
            </a:r>
          </a:p>
          <a:p>
            <a: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การ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จัดบริการสาธารณะด้านสังคม</a:t>
            </a:r>
          </a:p>
          <a:p>
            <a: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การ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จัดบริการสาธารณะด้านสิ่งแวดล้อม</a:t>
            </a:r>
          </a:p>
          <a:p>
            <a: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การ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จัดบริการสาธารณะด้านการบริหาร</a:t>
            </a:r>
            <a:r>
              <a:rPr lang="th-T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จัดการภารกิจ หรือกลยุทธ์หน่วยงาน</a:t>
            </a:r>
            <a:endParaRPr lang="th-TH" sz="20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97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ABE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 rot="17907449">
            <a:off x="8743997" y="1722502"/>
            <a:ext cx="1286118" cy="1471453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4357435">
            <a:off x="9592370" y="2572014"/>
            <a:ext cx="1627119" cy="1861594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770" y="26495"/>
            <a:ext cx="12192000" cy="9075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กล่องข้อความ 13">
            <a:extLst>
              <a:ext uri="{FF2B5EF4-FFF2-40B4-BE49-F238E27FC236}">
                <a16:creationId xmlns="" xmlns:a16="http://schemas.microsoft.com/office/drawing/2014/main" id="{A15ECC40-D9A4-4191-91EE-AF2D956650C3}"/>
              </a:ext>
            </a:extLst>
          </p:cNvPr>
          <p:cNvSpPr txBox="1"/>
          <p:nvPr/>
        </p:nvSpPr>
        <p:spPr>
          <a:xfrm>
            <a:off x="5525347" y="247185"/>
            <a:ext cx="665188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C000">
                    <a:lumMod val="60000"/>
                    <a:lumOff val="4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งบประมาณรายจ่ายประจำปีงบประมาณ  พ.ศ.2568</a:t>
            </a:r>
          </a:p>
        </p:txBody>
      </p:sp>
      <p:sp>
        <p:nvSpPr>
          <p:cNvPr id="36" name="文本框 32">
            <a:extLst>
              <a:ext uri="{FF2B5EF4-FFF2-40B4-BE49-F238E27FC236}">
                <a16:creationId xmlns="" xmlns:a16="http://schemas.microsoft.com/office/drawing/2014/main" id="{3E84DBF6-7D95-4471-8A8D-81513ADC7045}"/>
              </a:ext>
            </a:extLst>
          </p:cNvPr>
          <p:cNvSpPr txBox="1"/>
          <p:nvPr/>
        </p:nvSpPr>
        <p:spPr>
          <a:xfrm>
            <a:off x="133164" y="1248073"/>
            <a:ext cx="6593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7200" b="1" dirty="0">
                <a:solidFill>
                  <a:srgbClr val="FF0000"/>
                </a:solidFill>
                <a:latin typeface="TH SarabunPSK" panose="020B0500040200020003" pitchFamily="34" charset="-34"/>
                <a:ea typeface="微软雅黑"/>
                <a:cs typeface="TH SarabunPSK" panose="020B0500040200020003" pitchFamily="34" charset="-34"/>
              </a:rPr>
              <a:t>ภารกิจตามกฎหมายจัดตั้ง</a:t>
            </a:r>
            <a:endParaRPr lang="zh-CN" altLang="en-US" sz="7200" b="1" dirty="0">
              <a:solidFill>
                <a:srgbClr val="FF0000"/>
              </a:solidFill>
              <a:latin typeface="TH SarabunPSK" panose="020B0500040200020003" pitchFamily="34" charset="-34"/>
              <a:ea typeface="微软雅黑"/>
              <a:cs typeface="TH SarabunPSK" panose="020B0500040200020003" pitchFamily="34" charset="-34"/>
            </a:endParaRPr>
          </a:p>
        </p:txBody>
      </p:sp>
      <p:sp>
        <p:nvSpPr>
          <p:cNvPr id="2" name="วงรี 1">
            <a:extLst>
              <a:ext uri="{FF2B5EF4-FFF2-40B4-BE49-F238E27FC236}">
                <a16:creationId xmlns="" xmlns:a16="http://schemas.microsoft.com/office/drawing/2014/main" id="{6ECAB51F-4D0E-4233-88E3-B674AB8840B9}"/>
              </a:ext>
            </a:extLst>
          </p:cNvPr>
          <p:cNvSpPr/>
          <p:nvPr/>
        </p:nvSpPr>
        <p:spPr>
          <a:xfrm>
            <a:off x="133164" y="6338657"/>
            <a:ext cx="150921" cy="150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任意多边形 11">
            <a:extLst>
              <a:ext uri="{FF2B5EF4-FFF2-40B4-BE49-F238E27FC236}">
                <a16:creationId xmlns="" xmlns:a16="http://schemas.microsoft.com/office/drawing/2014/main" id="{B9064076-7E24-49A9-9F45-AF68EFBA0B77}"/>
              </a:ext>
            </a:extLst>
          </p:cNvPr>
          <p:cNvSpPr/>
          <p:nvPr/>
        </p:nvSpPr>
        <p:spPr>
          <a:xfrm rot="16200000">
            <a:off x="7959425" y="2841772"/>
            <a:ext cx="1052278" cy="120391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任意多边形 12">
            <a:extLst>
              <a:ext uri="{FF2B5EF4-FFF2-40B4-BE49-F238E27FC236}">
                <a16:creationId xmlns="" xmlns:a16="http://schemas.microsoft.com/office/drawing/2014/main" id="{B54573E8-3AFD-450F-93FF-0C954892A698}"/>
              </a:ext>
            </a:extLst>
          </p:cNvPr>
          <p:cNvSpPr/>
          <p:nvPr/>
        </p:nvSpPr>
        <p:spPr>
          <a:xfrm rot="7586592">
            <a:off x="9797770" y="4223801"/>
            <a:ext cx="1216321" cy="139159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任意多边形 11">
            <a:extLst>
              <a:ext uri="{FF2B5EF4-FFF2-40B4-BE49-F238E27FC236}">
                <a16:creationId xmlns="" xmlns:a16="http://schemas.microsoft.com/office/drawing/2014/main" id="{C0A82BEE-C70D-4597-A8DB-07B70B35EFBC}"/>
              </a:ext>
            </a:extLst>
          </p:cNvPr>
          <p:cNvSpPr/>
          <p:nvPr/>
        </p:nvSpPr>
        <p:spPr>
          <a:xfrm rot="14425363">
            <a:off x="8071992" y="3780128"/>
            <a:ext cx="1558590" cy="1783190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30" name="Picture 6" descr="ยางแตกออกแบบ, วาด, เชิงกลยุทธ์การบริหารจัดการ png - png ยางแตกออกแบบ, วาด,  เชิงกลยุทธ์การบริหารจัดการ icon vector">
            <a:extLst>
              <a:ext uri="{FF2B5EF4-FFF2-40B4-BE49-F238E27FC236}">
                <a16:creationId xmlns="" xmlns:a16="http://schemas.microsoft.com/office/drawing/2014/main" id="{0418924C-9C2A-424E-A4BE-6C7736DB3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00" b="95600" l="10000" r="90000">
                        <a14:foregroundMark x1="64111" y1="17800" x2="54889" y2="4600"/>
                        <a14:foregroundMark x1="54889" y1="4600" x2="46222" y2="4200"/>
                        <a14:foregroundMark x1="46222" y1="4200" x2="38000" y2="8400"/>
                        <a14:foregroundMark x1="38000" y1="8400" x2="35889" y2="12400"/>
                        <a14:foregroundMark x1="63889" y1="84800" x2="58333" y2="93000"/>
                        <a14:foregroundMark x1="58333" y1="93000" x2="44333" y2="95600"/>
                        <a14:foregroundMark x1="44333" y1="95600" x2="31444" y2="80600"/>
                        <a14:foregroundMark x1="31444" y1="80600" x2="29000" y2="74600"/>
                        <a14:foregroundMark x1="56000" y1="5000" x2="48333" y2="1600"/>
                        <a14:foregroundMark x1="48333" y1="1600" x2="43333" y2="4800"/>
                        <a14:foregroundMark x1="51889" y1="10200" x2="48889" y2="21400"/>
                        <a14:foregroundMark x1="48889" y1="21400" x2="48889" y2="21400"/>
                        <a14:foregroundMark x1="63333" y1="60000" x2="55000" y2="60200"/>
                        <a14:foregroundMark x1="55000" y1="60200" x2="53667" y2="71600"/>
                        <a14:foregroundMark x1="53667" y1="71600" x2="60778" y2="75400"/>
                        <a14:foregroundMark x1="60778" y1="75400" x2="64889" y2="67400"/>
                        <a14:foregroundMark x1="64889" y1="67400" x2="54556" y2="67200"/>
                        <a14:foregroundMark x1="60778" y1="64400" x2="61111" y2="69600"/>
                        <a14:foregroundMark x1="60667" y1="64400" x2="56333" y2="64000"/>
                        <a14:foregroundMark x1="60333" y1="71000" x2="55333" y2="68000"/>
                        <a14:backgroundMark x1="23778" y1="4200" x2="23778" y2="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9197" y="3928727"/>
            <a:ext cx="2262569" cy="12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taurant Coffee u Kawiarza, Biuro Marketing การจัดการแบรนด์,  ไอคอนโครงสร้างพื้นฐาน, มุม, ดำและขาว png | PNGEgg">
            <a:extLst>
              <a:ext uri="{FF2B5EF4-FFF2-40B4-BE49-F238E27FC236}">
                <a16:creationId xmlns="" xmlns:a16="http://schemas.microsoft.com/office/drawing/2014/main" id="{59A901A2-0C37-4D0C-BC34-F108ECC5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667" b="99500" l="10000" r="90000">
                        <a14:foregroundMark x1="34444" y1="33000" x2="33889" y2="73167"/>
                        <a14:foregroundMark x1="57556" y1="46833" x2="52778" y2="54833"/>
                        <a14:foregroundMark x1="52778" y1="54833" x2="51000" y2="63167"/>
                        <a14:foregroundMark x1="36889" y1="34667" x2="35556" y2="43000"/>
                        <a14:foregroundMark x1="64889" y1="86167" x2="59000" y2="95333"/>
                        <a14:foregroundMark x1="59000" y1="95333" x2="44778" y2="97000"/>
                        <a14:foregroundMark x1="44778" y1="97000" x2="33333" y2="90333"/>
                        <a14:foregroundMark x1="33333" y1="90333" x2="31889" y2="87167"/>
                        <a14:foregroundMark x1="58556" y1="95333" x2="51889" y2="99500"/>
                        <a14:foregroundMark x1="51889" y1="99500" x2="38222" y2="92500"/>
                        <a14:foregroundMark x1="38222" y1="92500" x2="35222" y2="89500"/>
                        <a14:foregroundMark x1="58333" y1="97167" x2="52778" y2="99333"/>
                        <a14:foregroundMark x1="52778" y1="99333" x2="45222" y2="98833"/>
                        <a14:foregroundMark x1="45222" y1="98833" x2="38222" y2="93833"/>
                        <a14:foregroundMark x1="38222" y1="93833" x2="36889" y2="91333"/>
                        <a14:foregroundMark x1="65444" y1="14333" x2="60333" y2="6833"/>
                        <a14:foregroundMark x1="60333" y1="6833" x2="54333" y2="3333"/>
                        <a14:foregroundMark x1="54333" y1="3333" x2="47111" y2="2667"/>
                        <a14:foregroundMark x1="47111" y1="2667" x2="32444" y2="11333"/>
                        <a14:foregroundMark x1="32444" y1="11333" x2="27333" y2="16833"/>
                        <a14:foregroundMark x1="27333" y1="16833" x2="27111" y2="17500"/>
                        <a14:foregroundMark x1="38111" y1="32333" x2="22444" y2="38833"/>
                        <a14:foregroundMark x1="58111" y1="41167" x2="30000" y2="55833"/>
                        <a14:foregroundMark x1="30000" y1="55833" x2="29556" y2="56167"/>
                        <a14:foregroundMark x1="68889" y1="64833" x2="63111" y2="67833"/>
                        <a14:foregroundMark x1="63111" y1="67833" x2="42000" y2="69333"/>
                        <a14:foregroundMark x1="70889" y1="69500" x2="47333" y2="69500"/>
                        <a14:foregroundMark x1="55778" y1="97333" x2="48778" y2="99500"/>
                        <a14:foregroundMark x1="48778" y1="99500" x2="43556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932" y="2896772"/>
            <a:ext cx="1971348" cy="131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การ์ตูนหมวกใบปริญญาตรีและฤดูกาลรวมกัน ดาวน์โหลดรูปภาพ (รหัส) 401364468_ขนาด  2.6 MB_รูปแบบรูปภาพ PSD _th.lovepik.com">
            <a:extLst>
              <a:ext uri="{FF2B5EF4-FFF2-40B4-BE49-F238E27FC236}">
                <a16:creationId xmlns="" xmlns:a16="http://schemas.microsoft.com/office/drawing/2014/main" id="{28C47A4D-B99B-BCF5-09BA-9F854538BD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8245" y="1963901"/>
            <a:ext cx="1029835" cy="1029835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32" name="Picture 1" descr="รูปผู้ใช้เวกเตอร์ไอคอน PNG , ผู้ใช้, ชาย, สัญลักษณ์ภาพ PNG และ เวกเตอร์  สำหรับการดาวน์โหลดฟรี">
            <a:extLst>
              <a:ext uri="{FF2B5EF4-FFF2-40B4-BE49-F238E27FC236}">
                <a16:creationId xmlns="" xmlns:a16="http://schemas.microsoft.com/office/drawing/2014/main" id="{437B82AB-753B-D6F0-AA48-E4DD739EE7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2884" y="2951485"/>
            <a:ext cx="845361" cy="845361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35" name="Picture 2" descr="เป็นธรรมชาติสภาพแวดล้อม, คอมพิวเตอร์ของไอคอน, สภาพแวดล้อม png - png  เป็นธรรมชาติสภาพแวดล้อม, คอมพิวเตอร์ของไอคอน, สภาพแวดล้อม icon vector">
            <a:extLst>
              <a:ext uri="{FF2B5EF4-FFF2-40B4-BE49-F238E27FC236}">
                <a16:creationId xmlns="" xmlns:a16="http://schemas.microsoft.com/office/drawing/2014/main" id="{B197DBAD-F27E-DEFD-6EDA-10EC52A8828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55" t="11596" r="21479" b="12352"/>
          <a:stretch/>
        </p:blipFill>
        <p:spPr bwMode="auto">
          <a:xfrm>
            <a:off x="9842202" y="4412247"/>
            <a:ext cx="996211" cy="949380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8" name="矩形 36">
            <a:extLst>
              <a:ext uri="{FF2B5EF4-FFF2-40B4-BE49-F238E27FC236}">
                <a16:creationId xmlns="" xmlns:a16="http://schemas.microsoft.com/office/drawing/2014/main" id="{D1C94256-A853-AB0D-DDBE-F3DCD6F00DF9}"/>
              </a:ext>
            </a:extLst>
          </p:cNvPr>
          <p:cNvSpPr/>
          <p:nvPr/>
        </p:nvSpPr>
        <p:spPr>
          <a:xfrm>
            <a:off x="786964" y="26495"/>
            <a:ext cx="4294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CN" sz="4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เทศบาลตำบลวังสมบูรณ์</a:t>
            </a:r>
            <a:endParaRPr lang="zh-CN" altLang="en-US" sz="48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矩形 37">
            <a:extLst>
              <a:ext uri="{FF2B5EF4-FFF2-40B4-BE49-F238E27FC236}">
                <a16:creationId xmlns="" xmlns:a16="http://schemas.microsoft.com/office/drawing/2014/main" id="{6D5144AB-1F2E-811B-79A0-B1BC886F76BF}"/>
              </a:ext>
            </a:extLst>
          </p:cNvPr>
          <p:cNvSpPr/>
          <p:nvPr/>
        </p:nvSpPr>
        <p:spPr>
          <a:xfrm>
            <a:off x="743255" y="654359"/>
            <a:ext cx="4092787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sz="2400" b="1" dirty="0" err="1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Wangsomboon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400" b="1" dirty="0" err="1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Subdistrict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altLang="zh-CN" sz="2400" b="1" dirty="0" smtClean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Municipality</a:t>
            </a:r>
            <a:endParaRPr lang="en-US" altLang="zh-CN" sz="2400" b="1" dirty="0">
              <a:solidFill>
                <a:srgbClr val="EBC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ADEABBF3-50E3-9195-DADE-D431A570FD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" y="82473"/>
            <a:ext cx="795600" cy="7956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24785" y="2585221"/>
            <a:ext cx="7366431" cy="2600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</a:t>
            </a:r>
            <a:r>
              <a:rPr lang="th-TH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ตำบลวังสมบูรณ์ มีภารกิจอำนาจหน้าที่ของเทศบาลตามพระราชบัญญัติ</a:t>
            </a:r>
            <a:r>
              <a:rPr lang="th-TH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</a:t>
            </a:r>
          </a:p>
          <a:p>
            <a:r>
              <a:rPr lang="th-TH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พระราชบัญญัติกำหนดแผนและขั้นตอนการกระจายอำนาจให้แก่องค์กรปกครองส่วนท้องถิ่น พ.ศ. 2542</a:t>
            </a:r>
          </a:p>
          <a:p>
            <a:r>
              <a:rPr lang="th-TH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ด้าน</a:t>
            </a:r>
            <a:r>
              <a:rPr lang="th-TH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การพัฒนาคมนาคม</a:t>
            </a:r>
            <a:r>
              <a:rPr lang="th-TH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สะดวก</a:t>
            </a:r>
          </a:p>
          <a:p>
            <a:r>
              <a:rPr lang="th-TH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ด้านประชาชนมี</a:t>
            </a:r>
            <a:r>
              <a:rPr lang="th-TH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</a:t>
            </a:r>
          </a:p>
          <a:p>
            <a:r>
              <a:rPr lang="th-TH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ด้านถิ่นอุตสาหกรรม</a:t>
            </a:r>
            <a:r>
              <a:rPr lang="th-TH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การเกษตร</a:t>
            </a:r>
          </a:p>
          <a:p>
            <a:r>
              <a:rPr lang="th-TH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ด้านการท่องเที่ยวเชิง</a:t>
            </a:r>
            <a:r>
              <a:rPr lang="th-TH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นิเวศ</a:t>
            </a:r>
          </a:p>
          <a:p>
            <a:r>
              <a:rPr lang="th-TH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ด้านการบริหารจัดการ</a:t>
            </a:r>
          </a:p>
        </p:txBody>
      </p:sp>
    </p:spTree>
    <p:extLst>
      <p:ext uri="{BB962C8B-B14F-4D97-AF65-F5344CB8AC3E}">
        <p14:creationId xmlns:p14="http://schemas.microsoft.com/office/powerpoint/2010/main" xmlns="" val="215629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rgbClr val="F7ABE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2000" cy="9172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กล่องข้อความ 13">
            <a:extLst>
              <a:ext uri="{FF2B5EF4-FFF2-40B4-BE49-F238E27FC236}">
                <a16:creationId xmlns="" xmlns:a16="http://schemas.microsoft.com/office/drawing/2014/main" id="{A15ECC40-D9A4-4191-91EE-AF2D956650C3}"/>
              </a:ext>
            </a:extLst>
          </p:cNvPr>
          <p:cNvSpPr txBox="1"/>
          <p:nvPr/>
        </p:nvSpPr>
        <p:spPr>
          <a:xfrm>
            <a:off x="5512037" y="270891"/>
            <a:ext cx="665188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งบประมาณรายจ่ายประจำปีงบประมาณ  พ.ศ.256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3600" b="1" dirty="0">
              <a:solidFill>
                <a:schemeClr val="accent4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矩形 36">
            <a:extLst>
              <a:ext uri="{FF2B5EF4-FFF2-40B4-BE49-F238E27FC236}">
                <a16:creationId xmlns="" xmlns:a16="http://schemas.microsoft.com/office/drawing/2014/main" id="{B87E4A24-EB67-4700-B360-73B77E1BE60B}"/>
              </a:ext>
            </a:extLst>
          </p:cNvPr>
          <p:cNvSpPr/>
          <p:nvPr/>
        </p:nvSpPr>
        <p:spPr>
          <a:xfrm>
            <a:off x="1111828" y="50527"/>
            <a:ext cx="4403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zh-CN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</a:t>
            </a:r>
            <a:r>
              <a:rPr lang="th-TH" altLang="zh-CN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ตำบลวังสมบูรณ์</a:t>
            </a:r>
            <a:endParaRPr lang="zh-CN" alt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矩形 34">
            <a:extLst>
              <a:ext uri="{FF2B5EF4-FFF2-40B4-BE49-F238E27FC236}">
                <a16:creationId xmlns="" xmlns:a16="http://schemas.microsoft.com/office/drawing/2014/main" id="{FF89D43B-FEF1-4288-9093-CBEA6361E787}"/>
              </a:ext>
            </a:extLst>
          </p:cNvPr>
          <p:cNvSpPr/>
          <p:nvPr/>
        </p:nvSpPr>
        <p:spPr>
          <a:xfrm>
            <a:off x="708660" y="2971800"/>
            <a:ext cx="10172700" cy="247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sz="2800" dirty="0">
                <a:solidFill>
                  <a:schemeClr val="bg1"/>
                </a:solidFill>
              </a:rPr>
              <a:t>ในปีงบประมาณรายจ่ายประจำปีงบประมาณ </a:t>
            </a:r>
            <a:r>
              <a:rPr lang="th-TH" altLang="zh-CN" sz="2800" dirty="0" err="1">
                <a:solidFill>
                  <a:schemeClr val="bg1"/>
                </a:solidFill>
              </a:rPr>
              <a:t>พ</a:t>
            </a:r>
            <a:r>
              <a:rPr lang="en-US" altLang="zh-CN" sz="2800" dirty="0">
                <a:solidFill>
                  <a:schemeClr val="bg1"/>
                </a:solidFill>
              </a:rPr>
              <a:t>.</a:t>
            </a:r>
            <a:r>
              <a:rPr lang="th-TH" altLang="zh-CN" sz="2800" dirty="0" err="1">
                <a:solidFill>
                  <a:schemeClr val="bg1"/>
                </a:solidFill>
              </a:rPr>
              <a:t>ศ</a:t>
            </a:r>
            <a:r>
              <a:rPr lang="en-US" altLang="zh-CN" sz="2800" dirty="0">
                <a:solidFill>
                  <a:schemeClr val="bg1"/>
                </a:solidFill>
              </a:rPr>
              <a:t>. 2567 </a:t>
            </a:r>
            <a:r>
              <a:rPr lang="th-TH" altLang="zh-CN" sz="2800" dirty="0">
                <a:solidFill>
                  <a:schemeClr val="bg1"/>
                </a:solidFill>
              </a:rPr>
              <a:t>เทศบาลตำบลวังสมบูรณ์ ยังไม่ได้การจัดสรรงบประมาณ แผนงานยุทธศาสตร์ส่งเสริมการกระจายอำนาจให้แก่องค์กรปกครองส่วนท้องถิ่น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2" name="文本框 32">
            <a:extLst>
              <a:ext uri="{FF2B5EF4-FFF2-40B4-BE49-F238E27FC236}">
                <a16:creationId xmlns="" xmlns:a16="http://schemas.microsoft.com/office/drawing/2014/main" id="{F95F7F24-5497-3D91-867A-890E5C2052B3}"/>
              </a:ext>
            </a:extLst>
          </p:cNvPr>
          <p:cNvSpPr txBox="1"/>
          <p:nvPr/>
        </p:nvSpPr>
        <p:spPr>
          <a:xfrm>
            <a:off x="214824" y="1551226"/>
            <a:ext cx="11762352" cy="1015663"/>
          </a:xfrm>
          <a:prstGeom prst="rect">
            <a:avLst/>
          </a:prstGeom>
          <a:solidFill>
            <a:srgbClr val="EBC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rgbClr val="488F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</a:t>
            </a:r>
            <a:r>
              <a:rPr lang="th-TH" sz="3000" b="1" dirty="0">
                <a:solidFill>
                  <a:srgbClr val="488F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การดำเนินงานที่สำคัญในปีงบประมาณ พ</a:t>
            </a:r>
            <a:r>
              <a:rPr lang="en-US" sz="3000" b="1" dirty="0">
                <a:solidFill>
                  <a:srgbClr val="488F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000" b="1" dirty="0" err="1">
                <a:solidFill>
                  <a:srgbClr val="488F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3000" b="1" dirty="0">
                <a:solidFill>
                  <a:srgbClr val="488F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2567</a:t>
            </a:r>
            <a:r>
              <a:rPr lang="th-TH" sz="3000" b="1" dirty="0">
                <a:solidFill>
                  <a:srgbClr val="488F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พร้อมปัญหา อุปสรรค</a:t>
            </a:r>
          </a:p>
          <a:p>
            <a:pPr algn="ctr"/>
            <a:r>
              <a:rPr lang="th-TH" sz="3000" b="1" dirty="0">
                <a:solidFill>
                  <a:srgbClr val="488F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ในการดำเนินงานและแนวทางแก้ไข (ต่อ)</a:t>
            </a:r>
            <a:endParaRPr lang="en-US" sz="3000" b="1" dirty="0">
              <a:solidFill>
                <a:srgbClr val="488FD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矩形 37">
            <a:extLst>
              <a:ext uri="{FF2B5EF4-FFF2-40B4-BE49-F238E27FC236}">
                <a16:creationId xmlns="" xmlns:a16="http://schemas.microsoft.com/office/drawing/2014/main" id="{36EAB5C7-B44E-E1F0-AFD4-B658C257E656}"/>
              </a:ext>
            </a:extLst>
          </p:cNvPr>
          <p:cNvSpPr/>
          <p:nvPr/>
        </p:nvSpPr>
        <p:spPr>
          <a:xfrm>
            <a:off x="708660" y="583150"/>
            <a:ext cx="4023858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sz="2400" b="1" dirty="0" err="1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Wangsomboon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400" b="1" dirty="0" err="1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Subdistrict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Municipality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C4930DC1-1F48-57F5-A643-85BE93080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73" y="68225"/>
            <a:ext cx="795600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47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rgbClr val="F7ABE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7"/>
          <p:cNvSpPr/>
          <p:nvPr/>
        </p:nvSpPr>
        <p:spPr>
          <a:xfrm>
            <a:off x="0" y="0"/>
            <a:ext cx="12192000" cy="8525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6">
            <a:extLst>
              <a:ext uri="{FF2B5EF4-FFF2-40B4-BE49-F238E27FC236}">
                <a16:creationId xmlns="" xmlns:a16="http://schemas.microsoft.com/office/drawing/2014/main" id="{B87E4A24-EB67-4700-B360-73B77E1BE60B}"/>
              </a:ext>
            </a:extLst>
          </p:cNvPr>
          <p:cNvSpPr/>
          <p:nvPr/>
        </p:nvSpPr>
        <p:spPr>
          <a:xfrm>
            <a:off x="1165911" y="-45999"/>
            <a:ext cx="4294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CN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เทศบาลตำบลวังสมบูรณ์</a:t>
            </a:r>
            <a:endParaRPr lang="zh-CN" alt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13">
            <a:extLst>
              <a:ext uri="{FF2B5EF4-FFF2-40B4-BE49-F238E27FC236}">
                <a16:creationId xmlns="" xmlns:a16="http://schemas.microsoft.com/office/drawing/2014/main" id="{A15ECC40-D9A4-4191-91EE-AF2D956650C3}"/>
              </a:ext>
            </a:extLst>
          </p:cNvPr>
          <p:cNvSpPr txBox="1"/>
          <p:nvPr/>
        </p:nvSpPr>
        <p:spPr>
          <a:xfrm>
            <a:off x="5540117" y="206256"/>
            <a:ext cx="665188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งบประมาณรายจ่ายประจำปีงบประมาณ  พ.ศ.256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3600" b="1" dirty="0">
              <a:solidFill>
                <a:schemeClr val="accent4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矩形 31">
            <a:extLst>
              <a:ext uri="{FF2B5EF4-FFF2-40B4-BE49-F238E27FC236}">
                <a16:creationId xmlns="" xmlns:a16="http://schemas.microsoft.com/office/drawing/2014/main" id="{7813BBB0-C699-44B7-BF2B-1C5A70E3C6E6}"/>
              </a:ext>
            </a:extLst>
          </p:cNvPr>
          <p:cNvSpPr/>
          <p:nvPr/>
        </p:nvSpPr>
        <p:spPr>
          <a:xfrm>
            <a:off x="-2750" y="1862999"/>
            <a:ext cx="12192000" cy="955115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ตัดมุมสี่เหลี่ยมผืนผ้าด้านทแยงมุม 3">
            <a:extLst>
              <a:ext uri="{FF2B5EF4-FFF2-40B4-BE49-F238E27FC236}">
                <a16:creationId xmlns="" xmlns:a16="http://schemas.microsoft.com/office/drawing/2014/main" id="{BABA7956-2C07-4DB4-AD75-EDED4B2A8D81}"/>
              </a:ext>
            </a:extLst>
          </p:cNvPr>
          <p:cNvSpPr/>
          <p:nvPr/>
        </p:nvSpPr>
        <p:spPr>
          <a:xfrm>
            <a:off x="1840840" y="3418620"/>
            <a:ext cx="8504820" cy="2162367"/>
          </a:xfrm>
          <a:prstGeom prst="snip2DiagRect">
            <a:avLst/>
          </a:prstGeom>
          <a:solidFill>
            <a:schemeClr val="bg2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4">
            <a:extLst>
              <a:ext uri="{FF2B5EF4-FFF2-40B4-BE49-F238E27FC236}">
                <a16:creationId xmlns="" xmlns:a16="http://schemas.microsoft.com/office/drawing/2014/main" id="{7157AFE1-456F-4640-A620-2105F20F251D}"/>
              </a:ext>
            </a:extLst>
          </p:cNvPr>
          <p:cNvSpPr txBox="1"/>
          <p:nvPr/>
        </p:nvSpPr>
        <p:spPr>
          <a:xfrm>
            <a:off x="2276955" y="4293703"/>
            <a:ext cx="7632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 อุปสรรค ในการดำเนินงาน และแนวทางแก้ไข</a:t>
            </a:r>
          </a:p>
          <a:p>
            <a:pPr algn="ctr"/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-ไม่มี-</a:t>
            </a:r>
          </a:p>
        </p:txBody>
      </p:sp>
      <p:sp>
        <p:nvSpPr>
          <p:cNvPr id="15" name="文本框 32">
            <a:extLst>
              <a:ext uri="{FF2B5EF4-FFF2-40B4-BE49-F238E27FC236}">
                <a16:creationId xmlns="" xmlns:a16="http://schemas.microsoft.com/office/drawing/2014/main" id="{F5F92F8A-E03A-C5D9-A0D2-3FA8EB326307}"/>
              </a:ext>
            </a:extLst>
          </p:cNvPr>
          <p:cNvSpPr txBox="1"/>
          <p:nvPr/>
        </p:nvSpPr>
        <p:spPr>
          <a:xfrm>
            <a:off x="212074" y="1906854"/>
            <a:ext cx="11762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rgbClr val="488F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</a:t>
            </a:r>
            <a:r>
              <a:rPr lang="th-TH" sz="3000" b="1" dirty="0">
                <a:solidFill>
                  <a:srgbClr val="488F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การดำเนินงานที่สำคัญในปีงบประมาณ พ</a:t>
            </a:r>
            <a:r>
              <a:rPr lang="en-US" sz="3000" b="1" dirty="0">
                <a:solidFill>
                  <a:srgbClr val="488F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000" b="1" dirty="0" err="1">
                <a:solidFill>
                  <a:srgbClr val="488F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3000" b="1" dirty="0">
                <a:solidFill>
                  <a:srgbClr val="488F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.2567</a:t>
            </a:r>
            <a:r>
              <a:rPr lang="th-TH" sz="3000" b="1" dirty="0">
                <a:solidFill>
                  <a:srgbClr val="488F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พร้อมปัญหา อุปสรรค</a:t>
            </a:r>
          </a:p>
          <a:p>
            <a:pPr algn="ctr"/>
            <a:r>
              <a:rPr lang="th-TH" sz="3000" b="1" dirty="0">
                <a:solidFill>
                  <a:srgbClr val="488FD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ในการดำเนินงานและแนวทางแก้ไข</a:t>
            </a:r>
            <a:endParaRPr lang="en-US" sz="3000" b="1" dirty="0">
              <a:solidFill>
                <a:srgbClr val="488FD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矩形 37">
            <a:extLst>
              <a:ext uri="{FF2B5EF4-FFF2-40B4-BE49-F238E27FC236}">
                <a16:creationId xmlns="" xmlns:a16="http://schemas.microsoft.com/office/drawing/2014/main" id="{A8F32F25-BEE7-41ED-93EA-6451DBAA383A}"/>
              </a:ext>
            </a:extLst>
          </p:cNvPr>
          <p:cNvSpPr/>
          <p:nvPr/>
        </p:nvSpPr>
        <p:spPr>
          <a:xfrm>
            <a:off x="826119" y="529421"/>
            <a:ext cx="4694562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sz="2400" b="1" dirty="0" err="1" smtClean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Wangsomboon</a:t>
            </a:r>
            <a:r>
              <a:rPr lang="en-US" altLang="zh-CN" sz="2400" b="1" dirty="0" smtClean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400" b="1" dirty="0" err="1" smtClean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Subdistrict</a:t>
            </a:r>
            <a:r>
              <a:rPr lang="en-US" altLang="zh-CN" sz="2400" b="1" dirty="0" smtClean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Municipality</a:t>
            </a:r>
            <a:endParaRPr lang="en-US" altLang="zh-CN" sz="2400" b="1" dirty="0">
              <a:solidFill>
                <a:srgbClr val="EBC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570CEE47-8C79-06B4-D179-6F3E84229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91" y="68016"/>
            <a:ext cx="795600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67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rgbClr val="F7ABE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2000" cy="935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宋体"/>
              <a:cs typeface="+mn-cs"/>
            </a:endParaRPr>
          </a:p>
        </p:txBody>
      </p:sp>
      <p:sp>
        <p:nvSpPr>
          <p:cNvPr id="25" name="กล่องข้อความ 13">
            <a:extLst>
              <a:ext uri="{FF2B5EF4-FFF2-40B4-BE49-F238E27FC236}">
                <a16:creationId xmlns="" xmlns:a16="http://schemas.microsoft.com/office/drawing/2014/main" id="{A15ECC40-D9A4-4191-91EE-AF2D956650C3}"/>
              </a:ext>
            </a:extLst>
          </p:cNvPr>
          <p:cNvSpPr txBox="1"/>
          <p:nvPr/>
        </p:nvSpPr>
        <p:spPr>
          <a:xfrm>
            <a:off x="5562425" y="243027"/>
            <a:ext cx="665188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新宋体"/>
                <a:cs typeface="TH SarabunPSK" panose="020B0500040200020003" pitchFamily="34" charset="-34"/>
              </a:rPr>
              <a:t>งบประมาณรายจ่ายประจำปีงบประมาณ  พ.ศ.256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ea typeface="新宋体"/>
                <a:cs typeface="TH SarabunPSK" panose="020B0500040200020003" pitchFamily="34" charset="-34"/>
              </a:rPr>
              <a:t>8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TH SarabunPSK" panose="020B0500040200020003" pitchFamily="34" charset="-34"/>
              <a:ea typeface="新宋体"/>
              <a:cs typeface="TH SarabunPSK" panose="020B0500040200020003" pitchFamily="34" charset="-34"/>
            </a:endParaRPr>
          </a:p>
        </p:txBody>
      </p:sp>
      <p:sp>
        <p:nvSpPr>
          <p:cNvPr id="27" name="矩形 36">
            <a:extLst>
              <a:ext uri="{FF2B5EF4-FFF2-40B4-BE49-F238E27FC236}">
                <a16:creationId xmlns="" xmlns:a16="http://schemas.microsoft.com/office/drawing/2014/main" id="{B87E4A24-EB67-4700-B360-73B77E1BE60B}"/>
              </a:ext>
            </a:extLst>
          </p:cNvPr>
          <p:cNvSpPr/>
          <p:nvPr/>
        </p:nvSpPr>
        <p:spPr>
          <a:xfrm>
            <a:off x="1206988" y="28436"/>
            <a:ext cx="4294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新宋体"/>
                <a:cs typeface="TH SarabunPSK" panose="020B0500040200020003" pitchFamily="34" charset="-34"/>
              </a:rPr>
              <a:t>เทศบาล</a:t>
            </a:r>
            <a:r>
              <a:rPr lang="th-TH" altLang="zh-CN" sz="4800" b="1" dirty="0">
                <a:solidFill>
                  <a:prstClr val="white"/>
                </a:solidFill>
                <a:latin typeface="TH SarabunPSK" panose="020B0500040200020003" pitchFamily="34" charset="-34"/>
                <a:ea typeface="新宋体"/>
                <a:cs typeface="TH SarabunPSK" panose="020B0500040200020003" pitchFamily="34" charset="-34"/>
              </a:rPr>
              <a:t>ตำบลวังสมบูรณ์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新宋体"/>
              <a:cs typeface="TH SarabunPSK" panose="020B0500040200020003" pitchFamily="34" charset="-34"/>
            </a:endParaRPr>
          </a:p>
        </p:txBody>
      </p:sp>
      <p:sp>
        <p:nvSpPr>
          <p:cNvPr id="10" name="矩形 31">
            <a:extLst>
              <a:ext uri="{FF2B5EF4-FFF2-40B4-BE49-F238E27FC236}">
                <a16:creationId xmlns="" xmlns:a16="http://schemas.microsoft.com/office/drawing/2014/main" id="{EC9F18A4-59B1-466D-869A-2D089F344EC9}"/>
              </a:ext>
            </a:extLst>
          </p:cNvPr>
          <p:cNvSpPr/>
          <p:nvPr/>
        </p:nvSpPr>
        <p:spPr>
          <a:xfrm>
            <a:off x="1655379" y="1635687"/>
            <a:ext cx="8881242" cy="1979384"/>
          </a:xfrm>
          <a:prstGeom prst="rect">
            <a:avLst/>
          </a:prstGeom>
          <a:solidFill>
            <a:srgbClr val="EBC05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宋体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5380" y="1707922"/>
            <a:ext cx="88812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แผน</a:t>
            </a:r>
            <a:r>
              <a:rPr lang="th-TH" sz="2800" b="1" dirty="0"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และผลการใช้จ่ายงบประมาณรายจ่ายป</a:t>
            </a: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ระจำปีงบประมาณ พ</a:t>
            </a:r>
            <a:r>
              <a:rPr lang="en-US" sz="2800" b="1" dirty="0">
                <a:solidFill>
                  <a:srgbClr val="00206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</a:t>
            </a:r>
            <a:r>
              <a:rPr lang="th-TH" sz="2800" b="1" dirty="0" err="1">
                <a:solidFill>
                  <a:srgbClr val="00206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ศ</a:t>
            </a:r>
            <a:r>
              <a:rPr lang="en-US" sz="2800" b="1" dirty="0">
                <a:solidFill>
                  <a:srgbClr val="00206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2566 – 2567</a:t>
            </a:r>
            <a:endParaRPr lang="th-TH" sz="2800" b="1" dirty="0">
              <a:solidFill>
                <a:srgbClr val="002060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ในปีงบประมาณรายจ่ายประจำ ปีงบประมาณ </a:t>
            </a:r>
            <a:r>
              <a:rPr lang="th-TH" sz="2800" b="1" dirty="0" err="1">
                <a:solidFill>
                  <a:srgbClr val="00206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</a:t>
            </a:r>
            <a:r>
              <a:rPr lang="en-US" sz="2800" b="1" dirty="0">
                <a:solidFill>
                  <a:srgbClr val="00206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</a:t>
            </a:r>
            <a:r>
              <a:rPr lang="th-TH" sz="2800" b="1" dirty="0" err="1">
                <a:solidFill>
                  <a:srgbClr val="00206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ศ</a:t>
            </a:r>
            <a:r>
              <a:rPr lang="en-US" sz="2800" b="1" dirty="0">
                <a:solidFill>
                  <a:srgbClr val="00206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2566 – 2567 </a:t>
            </a: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เทศบาล</a:t>
            </a:r>
            <a:r>
              <a:rPr lang="th-TH" sz="28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ตำบล วัง</a:t>
            </a: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สมบูรณ์ยังไม่ได้การจัดสรรงบประมาณ แผนงานยุทธศาสตร์ส่งเสริมการกระจายอำนาจให้แก่องค์กรปกครองส่วนท้องถิ่น</a:t>
            </a:r>
            <a:endParaRPr lang="en-US" sz="2000" dirty="0">
              <a:solidFill>
                <a:srgbClr val="00206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2" name="矩形 31">
            <a:extLst>
              <a:ext uri="{FF2B5EF4-FFF2-40B4-BE49-F238E27FC236}">
                <a16:creationId xmlns="" xmlns:a16="http://schemas.microsoft.com/office/drawing/2014/main" id="{EC9F18A4-59B1-466D-869A-2D089F344EC9}"/>
              </a:ext>
            </a:extLst>
          </p:cNvPr>
          <p:cNvSpPr/>
          <p:nvPr/>
        </p:nvSpPr>
        <p:spPr>
          <a:xfrm>
            <a:off x="1655379" y="4300058"/>
            <a:ext cx="8881243" cy="955115"/>
          </a:xfrm>
          <a:prstGeom prst="rect">
            <a:avLst/>
          </a:prstGeom>
          <a:solidFill>
            <a:srgbClr val="EBC050">
              <a:alpha val="771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宋体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3614" y="4500616"/>
            <a:ext cx="6232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 New" pitchFamily="34" charset="-34"/>
                <a:ea typeface="新宋体"/>
                <a:cs typeface="TH Sarabun New" pitchFamily="34" charset="-34"/>
              </a:rPr>
              <a:t>--ไม่มี--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 New" pitchFamily="34" charset="-34"/>
              <a:ea typeface="新宋体"/>
              <a:cs typeface="TH Sarabun New" pitchFamily="34" charset="-34"/>
            </a:endParaRPr>
          </a:p>
        </p:txBody>
      </p:sp>
      <p:sp>
        <p:nvSpPr>
          <p:cNvPr id="9" name="矩形 37">
            <a:extLst>
              <a:ext uri="{FF2B5EF4-FFF2-40B4-BE49-F238E27FC236}">
                <a16:creationId xmlns="" xmlns:a16="http://schemas.microsoft.com/office/drawing/2014/main" id="{1A135318-4D9B-4CC5-9C7C-8B89ED3D09D1}"/>
              </a:ext>
            </a:extLst>
          </p:cNvPr>
          <p:cNvSpPr/>
          <p:nvPr/>
        </p:nvSpPr>
        <p:spPr>
          <a:xfrm>
            <a:off x="754513" y="613990"/>
            <a:ext cx="4092787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sz="2400" b="1" dirty="0" err="1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Wangsomboon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altLang="zh-CN" sz="2400" b="1" dirty="0" err="1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Subdistrict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Municipality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233CEC0F-040F-E6CE-C212-AD3C1B870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76" y="70043"/>
            <a:ext cx="795600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3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140">
              <a:srgbClr val="F9BFEA"/>
            </a:gs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rgbClr val="F7ABE3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2000" cy="9559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กล่องข้อความ 13">
            <a:extLst>
              <a:ext uri="{FF2B5EF4-FFF2-40B4-BE49-F238E27FC236}">
                <a16:creationId xmlns="" xmlns:a16="http://schemas.microsoft.com/office/drawing/2014/main" id="{A15ECC40-D9A4-4191-91EE-AF2D956650C3}"/>
              </a:ext>
            </a:extLst>
          </p:cNvPr>
          <p:cNvSpPr txBox="1"/>
          <p:nvPr/>
        </p:nvSpPr>
        <p:spPr>
          <a:xfrm>
            <a:off x="5562419" y="278489"/>
            <a:ext cx="665188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งบประมาณรายจ่ายประจำปีงบประมาณ  พ.ศ.256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3600" b="1" dirty="0">
              <a:solidFill>
                <a:schemeClr val="accent4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矩形 36">
            <a:extLst>
              <a:ext uri="{FF2B5EF4-FFF2-40B4-BE49-F238E27FC236}">
                <a16:creationId xmlns="" xmlns:a16="http://schemas.microsoft.com/office/drawing/2014/main" id="{B87E4A24-EB67-4700-B360-73B77E1BE60B}"/>
              </a:ext>
            </a:extLst>
          </p:cNvPr>
          <p:cNvSpPr/>
          <p:nvPr/>
        </p:nvSpPr>
        <p:spPr>
          <a:xfrm>
            <a:off x="1229296" y="0"/>
            <a:ext cx="4294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CN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เทศบาลตำบลวังสมบูรณ์</a:t>
            </a:r>
            <a:endParaRPr lang="zh-CN" alt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文本框 32">
            <a:extLst>
              <a:ext uri="{FF2B5EF4-FFF2-40B4-BE49-F238E27FC236}">
                <a16:creationId xmlns="" xmlns:a16="http://schemas.microsoft.com/office/drawing/2014/main" id="{3E84DBF6-7D95-4471-8A8D-81513ADC7045}"/>
              </a:ext>
            </a:extLst>
          </p:cNvPr>
          <p:cNvSpPr txBox="1"/>
          <p:nvPr/>
        </p:nvSpPr>
        <p:spPr>
          <a:xfrm>
            <a:off x="3469322" y="903049"/>
            <a:ext cx="5253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งบประมาณภาพรวมที่เทศบาลตำบลวังสมบูรณ์ได้รับ</a:t>
            </a:r>
          </a:p>
        </p:txBody>
      </p:sp>
      <p:graphicFrame>
        <p:nvGraphicFramePr>
          <p:cNvPr id="83" name="ตาราง 82">
            <a:extLst>
              <a:ext uri="{FF2B5EF4-FFF2-40B4-BE49-F238E27FC236}">
                <a16:creationId xmlns="" xmlns:a16="http://schemas.microsoft.com/office/drawing/2014/main" id="{4589DC61-421C-40BA-9ADD-78ED02871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6087784"/>
              </p:ext>
            </p:extLst>
          </p:nvPr>
        </p:nvGraphicFramePr>
        <p:xfrm>
          <a:off x="1212647" y="1715049"/>
          <a:ext cx="9705403" cy="5072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2645">
                  <a:extLst>
                    <a:ext uri="{9D8B030D-6E8A-4147-A177-3AD203B41FA5}">
                      <a16:colId xmlns="" xmlns:a16="http://schemas.microsoft.com/office/drawing/2014/main" val="1867434319"/>
                    </a:ext>
                  </a:extLst>
                </a:gridCol>
                <a:gridCol w="1261113">
                  <a:extLst>
                    <a:ext uri="{9D8B030D-6E8A-4147-A177-3AD203B41FA5}">
                      <a16:colId xmlns="" xmlns:a16="http://schemas.microsoft.com/office/drawing/2014/main" val="915152068"/>
                    </a:ext>
                  </a:extLst>
                </a:gridCol>
                <a:gridCol w="1190380">
                  <a:extLst>
                    <a:ext uri="{9D8B030D-6E8A-4147-A177-3AD203B41FA5}">
                      <a16:colId xmlns="" xmlns:a16="http://schemas.microsoft.com/office/drawing/2014/main" val="3439951958"/>
                    </a:ext>
                  </a:extLst>
                </a:gridCol>
                <a:gridCol w="1452416">
                  <a:extLst>
                    <a:ext uri="{9D8B030D-6E8A-4147-A177-3AD203B41FA5}">
                      <a16:colId xmlns="" xmlns:a16="http://schemas.microsoft.com/office/drawing/2014/main" val="700881555"/>
                    </a:ext>
                  </a:extLst>
                </a:gridCol>
                <a:gridCol w="1027113">
                  <a:extLst>
                    <a:ext uri="{9D8B030D-6E8A-4147-A177-3AD203B41FA5}">
                      <a16:colId xmlns="" xmlns:a16="http://schemas.microsoft.com/office/drawing/2014/main" val="977502809"/>
                    </a:ext>
                  </a:extLst>
                </a:gridCol>
                <a:gridCol w="1061736">
                  <a:extLst>
                    <a:ext uri="{9D8B030D-6E8A-4147-A177-3AD203B41FA5}">
                      <a16:colId xmlns="" xmlns:a16="http://schemas.microsoft.com/office/drawing/2014/main" val="3971924377"/>
                    </a:ext>
                  </a:extLst>
                </a:gridCol>
              </a:tblGrid>
              <a:tr h="419324">
                <a:tc gridSpan="6"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  <a:r>
                        <a:rPr lang="th-TH" sz="1700" b="1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 </a:t>
                      </a:r>
                      <a:r>
                        <a:rPr lang="th-TH" sz="17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</a:t>
                      </a:r>
                      <a:r>
                        <a:rPr lang="en-US" sz="17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r>
                        <a:rPr lang="th-TH" sz="17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-256</a:t>
                      </a:r>
                      <a:r>
                        <a:rPr lang="en-US" sz="17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th-TH" sz="17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งบประมาณปี 2564-2565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17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066">
                <a:tc rowSpan="2"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th-TH" sz="1700" b="1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</a:t>
                      </a:r>
                      <a:r>
                        <a:rPr lang="en-US" sz="1700" b="1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17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th-TH" sz="1700" b="1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2568 </a:t>
                      </a:r>
                      <a:r>
                        <a:rPr lang="th-TH" sz="1700" b="1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งบประมาณตามร่างพ.ร.บ</a:t>
                      </a:r>
                      <a:endParaRPr lang="th-TH" sz="17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เพิ่ม/</a:t>
                      </a:r>
                      <a:r>
                        <a:rPr lang="th-TH" sz="17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 จากปี 2567</a:t>
                      </a:r>
                      <a:endParaRPr lang="th-TH" sz="17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6818423"/>
                  </a:ext>
                </a:extLst>
              </a:tr>
              <a:tr h="72925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งบประมาณตาม </a:t>
                      </a:r>
                      <a:r>
                        <a:rPr lang="th-TH" sz="1700" b="1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พ.ร.บ</a:t>
                      </a:r>
                      <a:endParaRPr lang="th-TH" sz="17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ผลการใช้จ่าย</a:t>
                      </a:r>
                      <a:endParaRPr lang="th-TH" sz="17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th-TH" sz="17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17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9214697"/>
                  </a:ext>
                </a:extLst>
              </a:tr>
              <a:tr h="436150"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งบประมาณรวม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7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56,087,700</a:t>
                      </a: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8450002"/>
                  </a:ext>
                </a:extLst>
              </a:tr>
              <a:tr h="42106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17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งบประมาณรายจ่ายงบกลาง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7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7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7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7909875"/>
                  </a:ext>
                </a:extLst>
              </a:tr>
              <a:tr h="1382866"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งบประมาณรายจ่ายของหน่วยรับงบประมาณ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แผนงานพื้นฐาน..........................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</a:t>
                      </a:r>
                      <a:r>
                        <a:rPr lang="th-TH" sz="17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 ส่งเสริม</a:t>
                      </a:r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การกระจายอำนาจให้แก่องค์กรปกครองส่วนท้องถิ่น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7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7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56,087,700</a:t>
                      </a: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7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7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6160967"/>
                  </a:ext>
                </a:extLst>
              </a:tr>
              <a:tr h="421066"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งบประมาณรายจ่ายบูรณาการ</a:t>
                      </a:r>
                      <a:r>
                        <a:rPr lang="th-TH" sz="17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7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4544883"/>
                  </a:ext>
                </a:extLst>
              </a:tr>
              <a:tr h="421066"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งบประมาณรายจ่ายบุคลากร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7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8813963"/>
                  </a:ext>
                </a:extLst>
              </a:tr>
              <a:tr h="421066"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งบประมาณรายจ่ายสำหรับทุนหมุนเวียน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7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4702235"/>
                  </a:ext>
                </a:extLst>
              </a:tr>
            </a:tbl>
          </a:graphicData>
        </a:graphic>
      </p:graphicFrame>
      <p:sp>
        <p:nvSpPr>
          <p:cNvPr id="84" name="TextBox 5">
            <a:extLst>
              <a:ext uri="{FF2B5EF4-FFF2-40B4-BE49-F238E27FC236}">
                <a16:creationId xmlns="" xmlns:a16="http://schemas.microsoft.com/office/drawing/2014/main" id="{16F3FEF8-2B9B-4289-B48D-60EE38451A48}"/>
              </a:ext>
            </a:extLst>
          </p:cNvPr>
          <p:cNvSpPr txBox="1"/>
          <p:nvPr/>
        </p:nvSpPr>
        <p:spPr>
          <a:xfrm>
            <a:off x="8233733" y="1333242"/>
            <a:ext cx="267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หน่วย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ล้าน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矩形 37">
            <a:extLst>
              <a:ext uri="{FF2B5EF4-FFF2-40B4-BE49-F238E27FC236}">
                <a16:creationId xmlns="" xmlns:a16="http://schemas.microsoft.com/office/drawing/2014/main" id="{4BB9CB15-561E-2566-7BB6-1D3797090713}"/>
              </a:ext>
            </a:extLst>
          </p:cNvPr>
          <p:cNvSpPr/>
          <p:nvPr/>
        </p:nvSpPr>
        <p:spPr>
          <a:xfrm>
            <a:off x="858109" y="667676"/>
            <a:ext cx="4092787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sz="2400" b="1" dirty="0" err="1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Wangsomboon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altLang="zh-CN" sz="2400" b="1" dirty="0" err="1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Subdistrict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Municipality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6F96145D-E732-7FF9-2961-CB3013C63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68" y="66431"/>
            <a:ext cx="795600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2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F9BFEA"/>
            </a:gs>
            <a:gs pos="41667">
              <a:srgbClr val="F0F7EC"/>
            </a:gs>
            <a:gs pos="100000">
              <a:srgbClr val="F7ABE3"/>
            </a:gs>
            <a:gs pos="84000">
              <a:srgbClr val="F7ABE3"/>
            </a:gs>
            <a:gs pos="100000">
              <a:srgbClr val="F7ABE3"/>
            </a:gs>
            <a:gs pos="100000">
              <a:srgbClr val="F7ABE3"/>
            </a:gs>
            <a:gs pos="97000">
              <a:srgbClr val="F7ABE3"/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/>
          <p:cNvSpPr/>
          <p:nvPr/>
        </p:nvSpPr>
        <p:spPr>
          <a:xfrm>
            <a:off x="0" y="-1"/>
            <a:ext cx="12192000" cy="93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6">
            <a:extLst>
              <a:ext uri="{FF2B5EF4-FFF2-40B4-BE49-F238E27FC236}">
                <a16:creationId xmlns="" xmlns:a16="http://schemas.microsoft.com/office/drawing/2014/main" id="{B87E4A24-EB67-4700-B360-73B77E1BE60B}"/>
              </a:ext>
            </a:extLst>
          </p:cNvPr>
          <p:cNvSpPr/>
          <p:nvPr/>
        </p:nvSpPr>
        <p:spPr>
          <a:xfrm>
            <a:off x="1229296" y="-13874"/>
            <a:ext cx="4294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CN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เทศบาลตำบลวังสมบูรณ์</a:t>
            </a:r>
            <a:endParaRPr lang="zh-CN" alt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矩形 31">
            <a:extLst>
              <a:ext uri="{FF2B5EF4-FFF2-40B4-BE49-F238E27FC236}">
                <a16:creationId xmlns="" xmlns:a16="http://schemas.microsoft.com/office/drawing/2014/main" id="{604EF9EF-0D32-48EA-B7E9-514E54A02B6E}"/>
              </a:ext>
            </a:extLst>
          </p:cNvPr>
          <p:cNvSpPr/>
          <p:nvPr/>
        </p:nvSpPr>
        <p:spPr>
          <a:xfrm>
            <a:off x="0" y="1059299"/>
            <a:ext cx="12192000" cy="955115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2">
            <a:extLst>
              <a:ext uri="{FF2B5EF4-FFF2-40B4-BE49-F238E27FC236}">
                <a16:creationId xmlns="" xmlns:a16="http://schemas.microsoft.com/office/drawing/2014/main" id="{97CE6359-4760-42B5-A284-382BF4EE4678}"/>
              </a:ext>
            </a:extLst>
          </p:cNvPr>
          <p:cNvSpPr txBox="1"/>
          <p:nvPr/>
        </p:nvSpPr>
        <p:spPr>
          <a:xfrm>
            <a:off x="429648" y="1244470"/>
            <a:ext cx="1176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แผนการดำเนินงานปีงบประมาณ พ.ศ. 256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ที่สำคัญและผลสัมฤทธิ์ที่คาดว่าจะ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 (ต่อ) 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矩形 30">
            <a:extLst>
              <a:ext uri="{FF2B5EF4-FFF2-40B4-BE49-F238E27FC236}">
                <a16:creationId xmlns="" xmlns:a16="http://schemas.microsoft.com/office/drawing/2014/main" id="{8DA7BAF1-BD81-4D2D-A42D-18612F04CCDF}"/>
              </a:ext>
            </a:extLst>
          </p:cNvPr>
          <p:cNvSpPr/>
          <p:nvPr/>
        </p:nvSpPr>
        <p:spPr>
          <a:xfrm>
            <a:off x="907178" y="2183344"/>
            <a:ext cx="9520219" cy="109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0000"/>
              </a:lnSpc>
              <a:spcBef>
                <a:spcPts val="600"/>
              </a:spcBef>
            </a:pPr>
            <a:r>
              <a:rPr lang="th-TH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* ในปีงบประมาณรายจ่ายประจำปีงบประมาณ พ.ศ. 256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8</a:t>
            </a:r>
            <a:r>
              <a:rPr lang="th-TH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เทศบาลตำบลวังสมบูรณ์ได้รับการจัดสรรงบประมาณ </a:t>
            </a:r>
            <a:br>
              <a:rPr lang="th-TH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</a:br>
            <a:r>
              <a:rPr lang="th-TH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แผนงาน</a:t>
            </a:r>
            <a:r>
              <a:rPr lang="th-TH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ยุทธศาสตร์ ส่งเสริม</a:t>
            </a:r>
            <a:r>
              <a:rPr lang="th-TH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การกระจายอำนาจให้แก่องค์กรปกครองส่วนท้องถิ่น เป็นเงินอุดหนุนทั่วไป  </a:t>
            </a:r>
            <a:br>
              <a:rPr lang="th-TH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</a:br>
            <a:r>
              <a:rPr lang="th-TH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จำนวน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56,087,700</a:t>
            </a:r>
            <a:r>
              <a:rPr lang="th-TH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บาท</a:t>
            </a:r>
            <a:endParaRPr lang="th-TH" altLang="zh-CN" sz="2400" b="1" dirty="0"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13" name="矩形 58">
            <a:extLst>
              <a:ext uri="{FF2B5EF4-FFF2-40B4-BE49-F238E27FC236}">
                <a16:creationId xmlns="" xmlns:a16="http://schemas.microsoft.com/office/drawing/2014/main" id="{A5FEBBA6-3FBF-4075-B314-7EAA7A0B83BA}"/>
              </a:ext>
            </a:extLst>
          </p:cNvPr>
          <p:cNvSpPr/>
          <p:nvPr/>
        </p:nvSpPr>
        <p:spPr>
          <a:xfrm>
            <a:off x="1229295" y="3437970"/>
            <a:ext cx="7436723" cy="461665"/>
          </a:xfrm>
          <a:prstGeom prst="rect">
            <a:avLst/>
          </a:prstGeom>
          <a:solidFill>
            <a:srgbClr val="4673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th-TH" altLang="zh-CN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กิจกรรมที่ 1 การจัดบริการสาธารณะด้านการศึกษา    จำนวน   13,943,900	บาท </a:t>
            </a:r>
          </a:p>
        </p:txBody>
      </p:sp>
      <p:sp>
        <p:nvSpPr>
          <p:cNvPr id="14" name="矩形 58">
            <a:extLst>
              <a:ext uri="{FF2B5EF4-FFF2-40B4-BE49-F238E27FC236}">
                <a16:creationId xmlns="" xmlns:a16="http://schemas.microsoft.com/office/drawing/2014/main" id="{A5FEBBA6-3FBF-4075-B314-7EAA7A0B83BA}"/>
              </a:ext>
            </a:extLst>
          </p:cNvPr>
          <p:cNvSpPr/>
          <p:nvPr/>
        </p:nvSpPr>
        <p:spPr>
          <a:xfrm>
            <a:off x="1230880" y="4091947"/>
            <a:ext cx="7435138" cy="461665"/>
          </a:xfrm>
          <a:prstGeom prst="rect">
            <a:avLst/>
          </a:prstGeom>
          <a:solidFill>
            <a:srgbClr val="4673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th-TH" altLang="zh-CN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  2 การจัดบริการสาธารณะด้านการ</a:t>
            </a:r>
            <a:r>
              <a:rPr lang="th-TH" altLang="zh-CN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   </a:t>
            </a:r>
            <a:r>
              <a:rPr lang="th-TH" altLang="zh-CN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20</a:t>
            </a:r>
            <a:r>
              <a:rPr lang="en-US" altLang="zh-CN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altLang="zh-CN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748</a:t>
            </a:r>
            <a:r>
              <a:rPr lang="en-US" altLang="zh-CN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altLang="zh-CN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900 บาท </a:t>
            </a:r>
            <a:endParaRPr lang="th-TH" altLang="zh-CN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矩形 58">
            <a:extLst>
              <a:ext uri="{FF2B5EF4-FFF2-40B4-BE49-F238E27FC236}">
                <a16:creationId xmlns="" xmlns:a16="http://schemas.microsoft.com/office/drawing/2014/main" id="{A5FEBBA6-3FBF-4075-B314-7EAA7A0B83BA}"/>
              </a:ext>
            </a:extLst>
          </p:cNvPr>
          <p:cNvSpPr/>
          <p:nvPr/>
        </p:nvSpPr>
        <p:spPr>
          <a:xfrm>
            <a:off x="1221279" y="5505083"/>
            <a:ext cx="7444739" cy="461665"/>
          </a:xfrm>
          <a:prstGeom prst="rect">
            <a:avLst/>
          </a:prstGeom>
          <a:solidFill>
            <a:srgbClr val="4673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th-TH" altLang="zh-CN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กิจกรรมที่ 4 การจัดบริการสาธารณะด้านการบริหารจัดการ </a:t>
            </a:r>
            <a:r>
              <a:rPr lang="th-TH" altLang="zh-CN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12,816,000 บาท</a:t>
            </a:r>
            <a:endParaRPr lang="th-TH" altLang="zh-CN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3">
            <a:extLst>
              <a:ext uri="{FF2B5EF4-FFF2-40B4-BE49-F238E27FC236}">
                <a16:creationId xmlns="" xmlns:a16="http://schemas.microsoft.com/office/drawing/2014/main" id="{64819793-96F5-9580-D235-CC51373358DB}"/>
              </a:ext>
            </a:extLst>
          </p:cNvPr>
          <p:cNvSpPr txBox="1"/>
          <p:nvPr/>
        </p:nvSpPr>
        <p:spPr>
          <a:xfrm>
            <a:off x="5540117" y="241259"/>
            <a:ext cx="665188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งบประมาณรายจ่ายประจำปีงบประมาณ  </a:t>
            </a:r>
            <a:r>
              <a:rPr lang="th-TH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พ.ศ.256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sz="3600" b="1" dirty="0">
              <a:solidFill>
                <a:schemeClr val="accent4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矩形 37">
            <a:extLst>
              <a:ext uri="{FF2B5EF4-FFF2-40B4-BE49-F238E27FC236}">
                <a16:creationId xmlns="" xmlns:a16="http://schemas.microsoft.com/office/drawing/2014/main" id="{DC682DD8-B891-801C-301D-49852CE4C6B6}"/>
              </a:ext>
            </a:extLst>
          </p:cNvPr>
          <p:cNvSpPr/>
          <p:nvPr/>
        </p:nvSpPr>
        <p:spPr>
          <a:xfrm>
            <a:off x="924591" y="613990"/>
            <a:ext cx="4023858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sz="2400" b="1" dirty="0" err="1" smtClean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Wangsomboon</a:t>
            </a:r>
            <a:r>
              <a:rPr lang="en-US" altLang="zh-CN" sz="2400" b="1" dirty="0" smtClean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400" b="1" dirty="0" err="1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Subdistrict</a:t>
            </a:r>
            <a:r>
              <a:rPr lang="en-US" altLang="zh-CN" sz="2400" b="1" dirty="0">
                <a:solidFill>
                  <a:srgbClr val="EBC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Municipality</a:t>
            </a:r>
          </a:p>
        </p:txBody>
      </p:sp>
      <p:sp>
        <p:nvSpPr>
          <p:cNvPr id="17" name="矩形 58">
            <a:extLst>
              <a:ext uri="{FF2B5EF4-FFF2-40B4-BE49-F238E27FC236}">
                <a16:creationId xmlns="" xmlns:a16="http://schemas.microsoft.com/office/drawing/2014/main" id="{4BF602B8-6FF6-3ABA-2A04-38B5E0AED2EE}"/>
              </a:ext>
            </a:extLst>
          </p:cNvPr>
          <p:cNvSpPr/>
          <p:nvPr/>
        </p:nvSpPr>
        <p:spPr>
          <a:xfrm>
            <a:off x="1230880" y="4832916"/>
            <a:ext cx="7435138" cy="461665"/>
          </a:xfrm>
          <a:prstGeom prst="rect">
            <a:avLst/>
          </a:prstGeom>
          <a:solidFill>
            <a:srgbClr val="4673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th-TH" altLang="zh-CN" sz="2400" b="1" dirty="0">
                <a:solidFill>
                  <a:srgbClr val="46739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 3 การจัดบริการสาธารณะด้านโครงสร้างพื้นฐาน </a:t>
            </a:r>
            <a:r>
              <a:rPr lang="th-TH" altLang="zh-CN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8</a:t>
            </a:r>
            <a:r>
              <a:rPr lang="en-US" altLang="zh-CN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altLang="zh-CN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578</a:t>
            </a:r>
            <a:r>
              <a:rPr lang="en-US" altLang="zh-CN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altLang="zh-CN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900 บาท </a:t>
            </a:r>
            <a:endParaRPr lang="th-TH" altLang="zh-CN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699" y="58685"/>
            <a:ext cx="798512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131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712</Words>
  <Application>Microsoft Office PowerPoint</Application>
  <PresentationFormat>กำหนดเอง</PresentationFormat>
  <Paragraphs>121</Paragraphs>
  <Slides>12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10</vt:i4>
      </vt:variant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25" baseType="lpstr">
      <vt:lpstr>Arial</vt:lpstr>
      <vt:lpstr>Angsana New</vt:lpstr>
      <vt:lpstr>TH Sarabun New</vt:lpstr>
      <vt:lpstr>Microsoft YaHei</vt:lpstr>
      <vt:lpstr>Calibri</vt:lpstr>
      <vt:lpstr>NSimSun</vt:lpstr>
      <vt:lpstr>TH SarabunPSK</vt:lpstr>
      <vt:lpstr>Times New Roman</vt:lpstr>
      <vt:lpstr>SimSun</vt:lpstr>
      <vt:lpstr>Calibri Light</vt:lpstr>
      <vt:lpstr>Office 主题</vt:lpstr>
      <vt:lpstr>1_Office 主题</vt:lpstr>
      <vt:lpstr>2_Office 主题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</vt:vector>
  </TitlesOfParts>
  <Company>http://www.ypppt.com/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SatangWhale</cp:lastModifiedBy>
  <cp:revision>345</cp:revision>
  <cp:lastPrinted>2022-07-27T02:42:19Z</cp:lastPrinted>
  <dcterms:created xsi:type="dcterms:W3CDTF">2015-01-18T03:35:19Z</dcterms:created>
  <dcterms:modified xsi:type="dcterms:W3CDTF">2024-08-06T01:17:18Z</dcterms:modified>
</cp:coreProperties>
</file>